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4" r:id="rId2"/>
    <p:sldId id="341" r:id="rId3"/>
    <p:sldId id="331" r:id="rId4"/>
    <p:sldId id="344" r:id="rId5"/>
    <p:sldId id="332" r:id="rId6"/>
    <p:sldId id="333" r:id="rId7"/>
    <p:sldId id="334" r:id="rId8"/>
    <p:sldId id="350" r:id="rId9"/>
    <p:sldId id="348" r:id="rId10"/>
    <p:sldId id="351" r:id="rId11"/>
    <p:sldId id="353" r:id="rId12"/>
    <p:sldId id="354" r:id="rId13"/>
    <p:sldId id="336" r:id="rId14"/>
    <p:sldId id="337" r:id="rId15"/>
    <p:sldId id="338" r:id="rId16"/>
    <p:sldId id="339" r:id="rId17"/>
    <p:sldId id="361" r:id="rId18"/>
    <p:sldId id="362" r:id="rId19"/>
    <p:sldId id="359" r:id="rId20"/>
    <p:sldId id="363" r:id="rId21"/>
    <p:sldId id="355" r:id="rId22"/>
    <p:sldId id="340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9267" autoAdjust="0"/>
  </p:normalViewPr>
  <p:slideViewPr>
    <p:cSldViewPr>
      <p:cViewPr>
        <p:scale>
          <a:sx n="100" d="100"/>
          <a:sy n="100" d="100"/>
        </p:scale>
        <p:origin x="-133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aniel\Desktop\2012-10-26%20Auswertung%20Eudiometer%20Stroh%20Pral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de-DE" sz="1800" dirty="0" err="1" smtClean="0"/>
              <a:t>oTR</a:t>
            </a:r>
            <a:r>
              <a:rPr lang="de-DE" sz="1800" dirty="0" smtClean="0"/>
              <a:t>-spezifischer Methanertrag von gepralltem Weizenstroh (2.000 U/min)</a:t>
            </a:r>
            <a:endParaRPr lang="de-DE" sz="1800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[1]Datenverarbeitung!$AA$2271</c:f>
              <c:strCache>
                <c:ptCount val="1"/>
                <c:pt idx="0">
                  <c:v>V10 Rotor 2 5 mm</c:v>
                </c:pt>
              </c:strCache>
            </c:strRef>
          </c:tx>
          <c:xVal>
            <c:numRef>
              <c:f>[1]Datenverarbeitung!$Z$2272:$Z$2313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[1]Datenverarbeitung!$AA$2272:$AA$2313</c:f>
              <c:numCache>
                <c:formatCode>0</c:formatCode>
                <c:ptCount val="42"/>
                <c:pt idx="0">
                  <c:v>0</c:v>
                </c:pt>
                <c:pt idx="1">
                  <c:v>3.8741448681540582</c:v>
                </c:pt>
                <c:pt idx="2">
                  <c:v>18.820552085311945</c:v>
                </c:pt>
                <c:pt idx="3">
                  <c:v>23.548561629219233</c:v>
                </c:pt>
                <c:pt idx="4">
                  <c:v>30.270283827290211</c:v>
                </c:pt>
                <c:pt idx="5">
                  <c:v>46.622072180169091</c:v>
                </c:pt>
                <c:pt idx="6">
                  <c:v>62.973860533047969</c:v>
                </c:pt>
                <c:pt idx="7">
                  <c:v>75.960443117036689</c:v>
                </c:pt>
                <c:pt idx="8">
                  <c:v>89.722633402818403</c:v>
                </c:pt>
                <c:pt idx="9">
                  <c:v>101.89525481841578</c:v>
                </c:pt>
                <c:pt idx="10">
                  <c:v>116.83883941471338</c:v>
                </c:pt>
                <c:pt idx="11">
                  <c:v>125.0884799421536</c:v>
                </c:pt>
                <c:pt idx="12">
                  <c:v>140.03773976031741</c:v>
                </c:pt>
                <c:pt idx="13">
                  <c:v>149.86785456185859</c:v>
                </c:pt>
                <c:pt idx="14">
                  <c:v>159.69796936339978</c:v>
                </c:pt>
                <c:pt idx="15">
                  <c:v>163.15027750704729</c:v>
                </c:pt>
                <c:pt idx="16">
                  <c:v>174.60191790179576</c:v>
                </c:pt>
                <c:pt idx="17">
                  <c:v>180.4943263481284</c:v>
                </c:pt>
                <c:pt idx="18">
                  <c:v>186.35898664539306</c:v>
                </c:pt>
                <c:pt idx="19">
                  <c:v>193.02135755179813</c:v>
                </c:pt>
                <c:pt idx="20">
                  <c:v>195.75392291500182</c:v>
                </c:pt>
                <c:pt idx="21">
                  <c:v>200.08454062036375</c:v>
                </c:pt>
                <c:pt idx="22">
                  <c:v>205.19575484483357</c:v>
                </c:pt>
                <c:pt idx="23">
                  <c:v>207.14434771621237</c:v>
                </c:pt>
                <c:pt idx="24">
                  <c:v>209.89042971960308</c:v>
                </c:pt>
                <c:pt idx="25">
                  <c:v>211.03275569482662</c:v>
                </c:pt>
                <c:pt idx="26">
                  <c:v>215.78925823664153</c:v>
                </c:pt>
                <c:pt idx="27">
                  <c:v>218.13400470616054</c:v>
                </c:pt>
                <c:pt idx="28">
                  <c:v>221.27755287914042</c:v>
                </c:pt>
                <c:pt idx="29">
                  <c:v>224.78943217014873</c:v>
                </c:pt>
                <c:pt idx="30">
                  <c:v>225.16422770978116</c:v>
                </c:pt>
                <c:pt idx="31">
                  <c:v>225.5524955387024</c:v>
                </c:pt>
                <c:pt idx="32">
                  <c:v>226.34514299948412</c:v>
                </c:pt>
                <c:pt idx="33">
                  <c:v>227.90978634146074</c:v>
                </c:pt>
                <c:pt idx="34">
                  <c:v>229.88945898372637</c:v>
                </c:pt>
                <c:pt idx="35">
                  <c:v>230.67290810384017</c:v>
                </c:pt>
                <c:pt idx="36">
                  <c:v>231.05554506179342</c:v>
                </c:pt>
                <c:pt idx="37">
                  <c:v>232.23698372320749</c:v>
                </c:pt>
                <c:pt idx="38">
                  <c:v>232.21937624160952</c:v>
                </c:pt>
                <c:pt idx="39">
                  <c:v>233.4096186438226</c:v>
                </c:pt>
                <c:pt idx="40">
                  <c:v>234.5998610460357</c:v>
                </c:pt>
                <c:pt idx="41">
                  <c:v>235.37076583291025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[1]Datenverarbeitung!$AB$2271</c:f>
              <c:strCache>
                <c:ptCount val="1"/>
                <c:pt idx="0">
                  <c:v>V11 Rotor2 3 mm</c:v>
                </c:pt>
              </c:strCache>
            </c:strRef>
          </c:tx>
          <c:xVal>
            <c:numRef>
              <c:f>[1]Datenverarbeitung!$Z$2272:$Z$2313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[1]Datenverarbeitung!$AB$2272:$AB$2313</c:f>
              <c:numCache>
                <c:formatCode>0</c:formatCode>
                <c:ptCount val="42"/>
                <c:pt idx="0">
                  <c:v>0</c:v>
                </c:pt>
                <c:pt idx="1">
                  <c:v>5.8880675561723352</c:v>
                </c:pt>
                <c:pt idx="2">
                  <c:v>21.448861383009248</c:v>
                </c:pt>
                <c:pt idx="3">
                  <c:v>26.505289790177375</c:v>
                </c:pt>
                <c:pt idx="4">
                  <c:v>33.132861851709279</c:v>
                </c:pt>
                <c:pt idx="5">
                  <c:v>49.494823953128673</c:v>
                </c:pt>
                <c:pt idx="6">
                  <c:v>65.856786054548067</c:v>
                </c:pt>
                <c:pt idx="7">
                  <c:v>79.095482322692462</c:v>
                </c:pt>
                <c:pt idx="8">
                  <c:v>92.724618416986402</c:v>
                </c:pt>
                <c:pt idx="9">
                  <c:v>105.19768584372746</c:v>
                </c:pt>
                <c:pt idx="10">
                  <c:v>119.99832248696593</c:v>
                </c:pt>
                <c:pt idx="11">
                  <c:v>128.57216822290545</c:v>
                </c:pt>
                <c:pt idx="12">
                  <c:v>143.394459269685</c:v>
                </c:pt>
                <c:pt idx="13">
                  <c:v>152.75368282398361</c:v>
                </c:pt>
                <c:pt idx="14">
                  <c:v>162.11290637828225</c:v>
                </c:pt>
                <c:pt idx="15">
                  <c:v>164.44679156829463</c:v>
                </c:pt>
                <c:pt idx="16">
                  <c:v>176.15756645094089</c:v>
                </c:pt>
                <c:pt idx="17">
                  <c:v>179.75677206764894</c:v>
                </c:pt>
                <c:pt idx="18">
                  <c:v>187.48467957521018</c:v>
                </c:pt>
                <c:pt idx="19">
                  <c:v>193.32508438711105</c:v>
                </c:pt>
                <c:pt idx="20">
                  <c:v>196.45532367061477</c:v>
                </c:pt>
                <c:pt idx="21">
                  <c:v>199.19447913003899</c:v>
                </c:pt>
                <c:pt idx="22">
                  <c:v>203.47213768109603</c:v>
                </c:pt>
                <c:pt idx="23">
                  <c:v>205.04212851758959</c:v>
                </c:pt>
                <c:pt idx="24">
                  <c:v>207.77098770826024</c:v>
                </c:pt>
                <c:pt idx="25">
                  <c:v>207.65515569959578</c:v>
                </c:pt>
                <c:pt idx="26">
                  <c:v>212.05449680586898</c:v>
                </c:pt>
                <c:pt idx="27">
                  <c:v>213.61299349640885</c:v>
                </c:pt>
                <c:pt idx="28">
                  <c:v>216.32820368560797</c:v>
                </c:pt>
                <c:pt idx="29">
                  <c:v>218.65512890417543</c:v>
                </c:pt>
                <c:pt idx="30">
                  <c:v>219.44634988455792</c:v>
                </c:pt>
                <c:pt idx="31">
                  <c:v>220.99235039149644</c:v>
                </c:pt>
                <c:pt idx="32">
                  <c:v>221.77556596980938</c:v>
                </c:pt>
                <c:pt idx="33">
                  <c:v>223.31987454866405</c:v>
                </c:pt>
                <c:pt idx="34">
                  <c:v>223.322165415348</c:v>
                </c:pt>
                <c:pt idx="35">
                  <c:v>223.32661113754989</c:v>
                </c:pt>
                <c:pt idx="36">
                  <c:v>226.30584410539359</c:v>
                </c:pt>
                <c:pt idx="37">
                  <c:v>223.70115615487376</c:v>
                </c:pt>
                <c:pt idx="38">
                  <c:v>223.30782652344018</c:v>
                </c:pt>
                <c:pt idx="39">
                  <c:v>224.28864079336176</c:v>
                </c:pt>
                <c:pt idx="40">
                  <c:v>225.26945506328335</c:v>
                </c:pt>
                <c:pt idx="41">
                  <c:v>225.65874207156264</c:v>
                </c:pt>
              </c:numCache>
            </c:numRef>
          </c:yVal>
          <c:smooth val="1"/>
        </c:ser>
        <c:ser>
          <c:idx val="8"/>
          <c:order val="2"/>
          <c:tx>
            <c:strRef>
              <c:f>Datenverarbeitung!$AB$2271</c:f>
              <c:strCache>
                <c:ptCount val="1"/>
                <c:pt idx="0">
                  <c:v>V2 Rotor1 5 mm</c:v>
                </c:pt>
              </c:strCache>
            </c:strRef>
          </c:tx>
          <c:xVal>
            <c:numRef>
              <c:f>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Datenverarbeitung!$AB$2272:$AB$2313</c:f>
              <c:numCache>
                <c:formatCode>0</c:formatCode>
                <c:ptCount val="42"/>
                <c:pt idx="0">
                  <c:v>0</c:v>
                </c:pt>
                <c:pt idx="1">
                  <c:v>7.2743568235022051</c:v>
                </c:pt>
                <c:pt idx="2">
                  <c:v>18.3724505225649</c:v>
                </c:pt>
                <c:pt idx="3">
                  <c:v>21.334935910463177</c:v>
                </c:pt>
                <c:pt idx="4">
                  <c:v>25.012944038041038</c:v>
                </c:pt>
                <c:pt idx="5">
                  <c:v>39.955755079387814</c:v>
                </c:pt>
                <c:pt idx="6">
                  <c:v>54.898566120734586</c:v>
                </c:pt>
                <c:pt idx="7">
                  <c:v>68.17829984977881</c:v>
                </c:pt>
                <c:pt idx="8">
                  <c:v>79.538862287367181</c:v>
                </c:pt>
                <c:pt idx="9">
                  <c:v>91.275307030226529</c:v>
                </c:pt>
                <c:pt idx="10">
                  <c:v>103.39337827919591</c:v>
                </c:pt>
                <c:pt idx="11">
                  <c:v>111.44688007759025</c:v>
                </c:pt>
                <c:pt idx="12">
                  <c:v>124.21228100505789</c:v>
                </c:pt>
                <c:pt idx="13">
                  <c:v>134.32194674670231</c:v>
                </c:pt>
                <c:pt idx="14">
                  <c:v>144.4316124883467</c:v>
                </c:pt>
                <c:pt idx="15">
                  <c:v>151.36365386285561</c:v>
                </c:pt>
                <c:pt idx="16">
                  <c:v>159.00393972536702</c:v>
                </c:pt>
                <c:pt idx="17">
                  <c:v>164.49587482840514</c:v>
                </c:pt>
                <c:pt idx="18">
                  <c:v>171.0607306988363</c:v>
                </c:pt>
                <c:pt idx="19">
                  <c:v>177.62316097706756</c:v>
                </c:pt>
                <c:pt idx="20">
                  <c:v>181.28519350948591</c:v>
                </c:pt>
                <c:pt idx="21">
                  <c:v>185.67585339151</c:v>
                </c:pt>
                <c:pt idx="22">
                  <c:v>190.03743361073768</c:v>
                </c:pt>
                <c:pt idx="23">
                  <c:v>192.24321848662839</c:v>
                </c:pt>
                <c:pt idx="24">
                  <c:v>195.13957241462683</c:v>
                </c:pt>
                <c:pt idx="25">
                  <c:v>199.56881814459231</c:v>
                </c:pt>
                <c:pt idx="26">
                  <c:v>200.64999233751169</c:v>
                </c:pt>
                <c:pt idx="27">
                  <c:v>202.80974732388651</c:v>
                </c:pt>
                <c:pt idx="28">
                  <c:v>204.99292194699524</c:v>
                </c:pt>
                <c:pt idx="29">
                  <c:v>206.41292719037131</c:v>
                </c:pt>
                <c:pt idx="30">
                  <c:v>208.61547763239946</c:v>
                </c:pt>
                <c:pt idx="31">
                  <c:v>210.05558390387023</c:v>
                </c:pt>
                <c:pt idx="32">
                  <c:v>211.15685912488433</c:v>
                </c:pt>
                <c:pt idx="33">
                  <c:v>213.00443713139893</c:v>
                </c:pt>
                <c:pt idx="34">
                  <c:v>214.46068478792654</c:v>
                </c:pt>
                <c:pt idx="35">
                  <c:v>216.30502836057863</c:v>
                </c:pt>
                <c:pt idx="36">
                  <c:v>217.38692776267328</c:v>
                </c:pt>
                <c:pt idx="37">
                  <c:v>218.48820298368733</c:v>
                </c:pt>
                <c:pt idx="38">
                  <c:v>220.30670132740565</c:v>
                </c:pt>
                <c:pt idx="39">
                  <c:v>221.03644237260073</c:v>
                </c:pt>
                <c:pt idx="40">
                  <c:v>221.76618341779587</c:v>
                </c:pt>
                <c:pt idx="41">
                  <c:v>223.59115117152848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[1]Datenverarbeitung!$AC$2271</c:f>
              <c:strCache>
                <c:ptCount val="1"/>
                <c:pt idx="0">
                  <c:v>V12 Rotor2 10 mm</c:v>
                </c:pt>
              </c:strCache>
            </c:strRef>
          </c:tx>
          <c:xVal>
            <c:numRef>
              <c:f>[1]Datenverarbeitung!$Z$2272:$Z$2313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[1]Datenverarbeitung!$AC$2272:$AC$2313</c:f>
              <c:numCache>
                <c:formatCode>0</c:formatCode>
                <c:ptCount val="42"/>
                <c:pt idx="0">
                  <c:v>0</c:v>
                </c:pt>
                <c:pt idx="1">
                  <c:v>1.1824340730522651</c:v>
                </c:pt>
                <c:pt idx="2">
                  <c:v>14.008965496128097</c:v>
                </c:pt>
                <c:pt idx="3">
                  <c:v>19.838516849188576</c:v>
                </c:pt>
                <c:pt idx="4">
                  <c:v>25.665888385943489</c:v>
                </c:pt>
                <c:pt idx="5">
                  <c:v>39.463037211649564</c:v>
                </c:pt>
                <c:pt idx="6">
                  <c:v>53.260186037355631</c:v>
                </c:pt>
                <c:pt idx="7">
                  <c:v>66.082035103861102</c:v>
                </c:pt>
                <c:pt idx="8">
                  <c:v>80.465287461187472</c:v>
                </c:pt>
                <c:pt idx="9">
                  <c:v>93.679805895546352</c:v>
                </c:pt>
                <c:pt idx="10">
                  <c:v>108.06032772278537</c:v>
                </c:pt>
                <c:pt idx="11">
                  <c:v>116.61085690601722</c:v>
                </c:pt>
                <c:pt idx="12">
                  <c:v>132.54602765564132</c:v>
                </c:pt>
                <c:pt idx="13">
                  <c:v>142.46023481250472</c:v>
                </c:pt>
                <c:pt idx="14">
                  <c:v>152.37444196936809</c:v>
                </c:pt>
                <c:pt idx="15">
                  <c:v>155.87586704179273</c:v>
                </c:pt>
                <c:pt idx="16">
                  <c:v>167.53378264733897</c:v>
                </c:pt>
                <c:pt idx="17">
                  <c:v>173.75806461757097</c:v>
                </c:pt>
                <c:pt idx="18">
                  <c:v>179.58928492231942</c:v>
                </c:pt>
                <c:pt idx="19">
                  <c:v>186.19963335293281</c:v>
                </c:pt>
                <c:pt idx="20">
                  <c:v>189.69721833996672</c:v>
                </c:pt>
                <c:pt idx="21">
                  <c:v>193.97515041529758</c:v>
                </c:pt>
                <c:pt idx="22">
                  <c:v>198.25596227700871</c:v>
                </c:pt>
                <c:pt idx="23">
                  <c:v>200.58506449444567</c:v>
                </c:pt>
                <c:pt idx="24">
                  <c:v>203.69782735174923</c:v>
                </c:pt>
                <c:pt idx="25">
                  <c:v>204.46794856543866</c:v>
                </c:pt>
                <c:pt idx="26">
                  <c:v>208.75419452235178</c:v>
                </c:pt>
                <c:pt idx="27">
                  <c:v>210.70328364564955</c:v>
                </c:pt>
                <c:pt idx="28">
                  <c:v>213.0377456124595</c:v>
                </c:pt>
                <c:pt idx="29">
                  <c:v>216.15600242391415</c:v>
                </c:pt>
                <c:pt idx="30">
                  <c:v>216.54823802657816</c:v>
                </c:pt>
                <c:pt idx="31">
                  <c:v>216.9444726856477</c:v>
                </c:pt>
                <c:pt idx="32">
                  <c:v>217.71890872451397</c:v>
                </c:pt>
                <c:pt idx="33">
                  <c:v>218.89013013623153</c:v>
                </c:pt>
                <c:pt idx="34">
                  <c:v>220.05394618704872</c:v>
                </c:pt>
                <c:pt idx="35">
                  <c:v>219.6645661750978</c:v>
                </c:pt>
                <c:pt idx="36">
                  <c:v>219.66606107284346</c:v>
                </c:pt>
                <c:pt idx="37">
                  <c:v>220.44573991249015</c:v>
                </c:pt>
                <c:pt idx="38">
                  <c:v>220.4484785546108</c:v>
                </c:pt>
                <c:pt idx="39">
                  <c:v>221.41822241562349</c:v>
                </c:pt>
                <c:pt idx="40">
                  <c:v>222.38796627663609</c:v>
                </c:pt>
                <c:pt idx="41">
                  <c:v>222.78169677704577</c:v>
                </c:pt>
              </c:numCache>
            </c:numRef>
          </c:yVal>
          <c:smooth val="1"/>
        </c:ser>
        <c:ser>
          <c:idx val="11"/>
          <c:order val="4"/>
          <c:tx>
            <c:strRef>
              <c:f>Datenverarbeitung!$AE$2271</c:f>
              <c:strCache>
                <c:ptCount val="1"/>
                <c:pt idx="0">
                  <c:v>V5 Rotor1 20 mm</c:v>
                </c:pt>
              </c:strCache>
            </c:strRef>
          </c:tx>
          <c:xVal>
            <c:numRef>
              <c:f>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Datenverarbeitung!$AE$2272:$AE$2313</c:f>
              <c:numCache>
                <c:formatCode>0</c:formatCode>
                <c:ptCount val="42"/>
                <c:pt idx="0">
                  <c:v>0</c:v>
                </c:pt>
                <c:pt idx="1">
                  <c:v>4.9899689517490993</c:v>
                </c:pt>
                <c:pt idx="2">
                  <c:v>16.880174618451431</c:v>
                </c:pt>
                <c:pt idx="3">
                  <c:v>21.042050012409941</c:v>
                </c:pt>
                <c:pt idx="4">
                  <c:v>25.384417716102693</c:v>
                </c:pt>
                <c:pt idx="5">
                  <c:v>37.560178045788582</c:v>
                </c:pt>
                <c:pt idx="6">
                  <c:v>49.735938375474461</c:v>
                </c:pt>
                <c:pt idx="7">
                  <c:v>60.77673776577037</c:v>
                </c:pt>
                <c:pt idx="8">
                  <c:v>70.629108620259402</c:v>
                </c:pt>
                <c:pt idx="9">
                  <c:v>81.132032462593443</c:v>
                </c:pt>
                <c:pt idx="10">
                  <c:v>92.27478208396866</c:v>
                </c:pt>
                <c:pt idx="11">
                  <c:v>99.171946648173773</c:v>
                </c:pt>
                <c:pt idx="12">
                  <c:v>108.62811598701383</c:v>
                </c:pt>
                <c:pt idx="13">
                  <c:v>117.7415574428441</c:v>
                </c:pt>
                <c:pt idx="14">
                  <c:v>126.85499889867435</c:v>
                </c:pt>
                <c:pt idx="15">
                  <c:v>134.81045267616841</c:v>
                </c:pt>
                <c:pt idx="16">
                  <c:v>140.75733775965043</c:v>
                </c:pt>
                <c:pt idx="17">
                  <c:v>145.5181800174428</c:v>
                </c:pt>
                <c:pt idx="18">
                  <c:v>150.06622792812996</c:v>
                </c:pt>
                <c:pt idx="19">
                  <c:v>154.77800776698862</c:v>
                </c:pt>
                <c:pt idx="20">
                  <c:v>159.52121293516419</c:v>
                </c:pt>
                <c:pt idx="21">
                  <c:v>165.22159634502398</c:v>
                </c:pt>
                <c:pt idx="22">
                  <c:v>170.75607749574476</c:v>
                </c:pt>
                <c:pt idx="23">
                  <c:v>173.20240483049659</c:v>
                </c:pt>
                <c:pt idx="24">
                  <c:v>176.55237796392498</c:v>
                </c:pt>
                <c:pt idx="25">
                  <c:v>179.69319863469937</c:v>
                </c:pt>
                <c:pt idx="26">
                  <c:v>181.28985758309344</c:v>
                </c:pt>
                <c:pt idx="27">
                  <c:v>185.40999735379066</c:v>
                </c:pt>
                <c:pt idx="28">
                  <c:v>189.60876216552265</c:v>
                </c:pt>
                <c:pt idx="29">
                  <c:v>195.38264854566117</c:v>
                </c:pt>
                <c:pt idx="30">
                  <c:v>199.07870862421103</c:v>
                </c:pt>
                <c:pt idx="31">
                  <c:v>201.96374315028484</c:v>
                </c:pt>
                <c:pt idx="32">
                  <c:v>203.12264345793918</c:v>
                </c:pt>
                <c:pt idx="33">
                  <c:v>204.4100704850367</c:v>
                </c:pt>
                <c:pt idx="34">
                  <c:v>205.040566279199</c:v>
                </c:pt>
                <c:pt idx="35">
                  <c:v>206.91549730286351</c:v>
                </c:pt>
                <c:pt idx="36">
                  <c:v>209.10603849291479</c:v>
                </c:pt>
                <c:pt idx="37">
                  <c:v>210.62831776297617</c:v>
                </c:pt>
                <c:pt idx="38">
                  <c:v>212.37980668937416</c:v>
                </c:pt>
                <c:pt idx="39">
                  <c:v>212.980752741999</c:v>
                </c:pt>
                <c:pt idx="40">
                  <c:v>213.58169879462386</c:v>
                </c:pt>
                <c:pt idx="41">
                  <c:v>215.16381320622324</c:v>
                </c:pt>
              </c:numCache>
            </c:numRef>
          </c:yVal>
          <c:smooth val="1"/>
        </c:ser>
        <c:ser>
          <c:idx val="9"/>
          <c:order val="5"/>
          <c:tx>
            <c:strRef>
              <c:f>Datenverarbeitung!$AC$2271</c:f>
              <c:strCache>
                <c:ptCount val="1"/>
                <c:pt idx="0">
                  <c:v>V3 Rotor1 3 mm</c:v>
                </c:pt>
              </c:strCache>
            </c:strRef>
          </c:tx>
          <c:xVal>
            <c:numRef>
              <c:f>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Datenverarbeitung!$AC$2272:$AC$2313</c:f>
              <c:numCache>
                <c:formatCode>0</c:formatCode>
                <c:ptCount val="42"/>
                <c:pt idx="0">
                  <c:v>0</c:v>
                </c:pt>
                <c:pt idx="1">
                  <c:v>8.81022211054416</c:v>
                </c:pt>
                <c:pt idx="2">
                  <c:v>20.989669312844757</c:v>
                </c:pt>
                <c:pt idx="3">
                  <c:v>25.286363924967301</c:v>
                </c:pt>
                <c:pt idx="4">
                  <c:v>30.25706670331725</c:v>
                </c:pt>
                <c:pt idx="5">
                  <c:v>44.741879143562016</c:v>
                </c:pt>
                <c:pt idx="6">
                  <c:v>59.226691583806769</c:v>
                </c:pt>
                <c:pt idx="7">
                  <c:v>70.756675967511228</c:v>
                </c:pt>
                <c:pt idx="8">
                  <c:v>80.036370992052582</c:v>
                </c:pt>
                <c:pt idx="9">
                  <c:v>89.642756121988484</c:v>
                </c:pt>
                <c:pt idx="10">
                  <c:v>100.53133302677141</c:v>
                </c:pt>
                <c:pt idx="11">
                  <c:v>107.79749006109535</c:v>
                </c:pt>
                <c:pt idx="12">
                  <c:v>118.71024787774327</c:v>
                </c:pt>
                <c:pt idx="13">
                  <c:v>126.45609887923682</c:v>
                </c:pt>
                <c:pt idx="14">
                  <c:v>134.20194988073033</c:v>
                </c:pt>
                <c:pt idx="15">
                  <c:v>144.72461116925612</c:v>
                </c:pt>
                <c:pt idx="16">
                  <c:v>152.26175061836167</c:v>
                </c:pt>
                <c:pt idx="17">
                  <c:v>158.16452181903188</c:v>
                </c:pt>
                <c:pt idx="18">
                  <c:v>164.05852504295999</c:v>
                </c:pt>
                <c:pt idx="19">
                  <c:v>170.28971456788497</c:v>
                </c:pt>
                <c:pt idx="20">
                  <c:v>173.55638170922907</c:v>
                </c:pt>
                <c:pt idx="21">
                  <c:v>177.1784371439218</c:v>
                </c:pt>
                <c:pt idx="22">
                  <c:v>180.74514932376795</c:v>
                </c:pt>
                <c:pt idx="23">
                  <c:v>183.06125483428011</c:v>
                </c:pt>
                <c:pt idx="24">
                  <c:v>185.64201563875955</c:v>
                </c:pt>
                <c:pt idx="25">
                  <c:v>189.25288553988244</c:v>
                </c:pt>
                <c:pt idx="26">
                  <c:v>190.86557205914565</c:v>
                </c:pt>
                <c:pt idx="27">
                  <c:v>193.46384551800932</c:v>
                </c:pt>
                <c:pt idx="28">
                  <c:v>196.07999606702347</c:v>
                </c:pt>
                <c:pt idx="29">
                  <c:v>199.35333146584841</c:v>
                </c:pt>
                <c:pt idx="30">
                  <c:v>201.91379762334952</c:v>
                </c:pt>
                <c:pt idx="31">
                  <c:v>203.23518378175291</c:v>
                </c:pt>
                <c:pt idx="32">
                  <c:v>204.19068545120544</c:v>
                </c:pt>
                <c:pt idx="33">
                  <c:v>205.49038988043671</c:v>
                </c:pt>
                <c:pt idx="34">
                  <c:v>205.11712449693763</c:v>
                </c:pt>
                <c:pt idx="35">
                  <c:v>205.42593751218166</c:v>
                </c:pt>
                <c:pt idx="36">
                  <c:v>206.77777337649923</c:v>
                </c:pt>
                <c:pt idx="37">
                  <c:v>208.07253776711002</c:v>
                </c:pt>
                <c:pt idx="38">
                  <c:v>209.3764112711292</c:v>
                </c:pt>
                <c:pt idx="39">
                  <c:v>209.86938695881256</c:v>
                </c:pt>
                <c:pt idx="40">
                  <c:v>210.36236264649588</c:v>
                </c:pt>
                <c:pt idx="41">
                  <c:v>211.68374880489932</c:v>
                </c:pt>
              </c:numCache>
            </c:numRef>
          </c:yVal>
          <c:smooth val="1"/>
        </c:ser>
        <c:ser>
          <c:idx val="7"/>
          <c:order val="6"/>
          <c:tx>
            <c:strRef>
              <c:f>Datenverarbeitung!$AA$2271</c:f>
              <c:strCache>
                <c:ptCount val="1"/>
                <c:pt idx="0">
                  <c:v>V1 Rotor1 10 mm</c:v>
                </c:pt>
              </c:strCache>
            </c:strRef>
          </c:tx>
          <c:xVal>
            <c:numRef>
              <c:f>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Datenverarbeitung!$AA$2272:$AA$2313</c:f>
              <c:numCache>
                <c:formatCode>0</c:formatCode>
                <c:ptCount val="42"/>
                <c:pt idx="0">
                  <c:v>0</c:v>
                </c:pt>
                <c:pt idx="1">
                  <c:v>3.7872044114387506</c:v>
                </c:pt>
                <c:pt idx="2">
                  <c:v>15.238159096651016</c:v>
                </c:pt>
                <c:pt idx="3">
                  <c:v>20.240414434060881</c:v>
                </c:pt>
                <c:pt idx="4">
                  <c:v>22.58778767695232</c:v>
                </c:pt>
                <c:pt idx="5">
                  <c:v>35.774426253817268</c:v>
                </c:pt>
                <c:pt idx="6">
                  <c:v>48.961064830682204</c:v>
                </c:pt>
                <c:pt idx="7">
                  <c:v>61.459041065870302</c:v>
                </c:pt>
                <c:pt idx="8">
                  <c:v>73.263089297715794</c:v>
                </c:pt>
                <c:pt idx="9">
                  <c:v>85.435676861494926</c:v>
                </c:pt>
                <c:pt idx="10">
                  <c:v>98.656540823754554</c:v>
                </c:pt>
                <c:pt idx="11">
                  <c:v>106.88684534917938</c:v>
                </c:pt>
                <c:pt idx="12">
                  <c:v>119.46332332977495</c:v>
                </c:pt>
                <c:pt idx="13">
                  <c:v>127.21090359959801</c:v>
                </c:pt>
                <c:pt idx="14">
                  <c:v>134.95848386942109</c:v>
                </c:pt>
                <c:pt idx="15">
                  <c:v>140.74694270838475</c:v>
                </c:pt>
                <c:pt idx="16">
                  <c:v>147.94355788105489</c:v>
                </c:pt>
                <c:pt idx="17">
                  <c:v>153.00666214475714</c:v>
                </c:pt>
                <c:pt idx="18">
                  <c:v>158.41260508271398</c:v>
                </c:pt>
                <c:pt idx="19">
                  <c:v>164.54246048624475</c:v>
                </c:pt>
                <c:pt idx="20">
                  <c:v>167.41778093919027</c:v>
                </c:pt>
                <c:pt idx="21">
                  <c:v>171.02853220790382</c:v>
                </c:pt>
                <c:pt idx="22">
                  <c:v>174.62447235236701</c:v>
                </c:pt>
                <c:pt idx="23">
                  <c:v>176.80773672859377</c:v>
                </c:pt>
                <c:pt idx="24">
                  <c:v>179.67750037556266</c:v>
                </c:pt>
                <c:pt idx="25">
                  <c:v>182.58221899848425</c:v>
                </c:pt>
                <c:pt idx="26">
                  <c:v>184.00744185905066</c:v>
                </c:pt>
                <c:pt idx="27">
                  <c:v>185.84127338359951</c:v>
                </c:pt>
                <c:pt idx="28">
                  <c:v>188.37970807719708</c:v>
                </c:pt>
                <c:pt idx="29">
                  <c:v>191.27351590443484</c:v>
                </c:pt>
                <c:pt idx="30">
                  <c:v>193.07426437965478</c:v>
                </c:pt>
                <c:pt idx="31">
                  <c:v>193.10282799445372</c:v>
                </c:pt>
                <c:pt idx="32">
                  <c:v>194.19445386609496</c:v>
                </c:pt>
                <c:pt idx="33">
                  <c:v>196.01226886817483</c:v>
                </c:pt>
                <c:pt idx="34">
                  <c:v>197.7836191734186</c:v>
                </c:pt>
                <c:pt idx="35">
                  <c:v>198.85819115114418</c:v>
                </c:pt>
                <c:pt idx="36">
                  <c:v>199.97838063758434</c:v>
                </c:pt>
                <c:pt idx="37">
                  <c:v>201.7791291128043</c:v>
                </c:pt>
                <c:pt idx="38">
                  <c:v>203.20907422417011</c:v>
                </c:pt>
                <c:pt idx="39">
                  <c:v>204.28364620189572</c:v>
                </c:pt>
                <c:pt idx="40">
                  <c:v>205.3582181796213</c:v>
                </c:pt>
                <c:pt idx="41">
                  <c:v>206.82680314629269</c:v>
                </c:pt>
              </c:numCache>
            </c:numRef>
          </c:yVal>
          <c:smooth val="1"/>
        </c:ser>
        <c:ser>
          <c:idx val="10"/>
          <c:order val="7"/>
          <c:tx>
            <c:strRef>
              <c:f>Datenverarbeitung!$AD$2271</c:f>
              <c:strCache>
                <c:ptCount val="1"/>
                <c:pt idx="0">
                  <c:v>V4 Rotor1 15 mm</c:v>
                </c:pt>
              </c:strCache>
            </c:strRef>
          </c:tx>
          <c:xVal>
            <c:numRef>
              <c:f>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Datenverarbeitung!$AD$2272:$AD$2313</c:f>
              <c:numCache>
                <c:formatCode>0</c:formatCode>
                <c:ptCount val="42"/>
                <c:pt idx="0">
                  <c:v>0</c:v>
                </c:pt>
                <c:pt idx="1">
                  <c:v>6.0908574382376779</c:v>
                </c:pt>
                <c:pt idx="2">
                  <c:v>19.000741924843705</c:v>
                </c:pt>
                <c:pt idx="3">
                  <c:v>22.877765774876206</c:v>
                </c:pt>
                <c:pt idx="4">
                  <c:v>26.393555994214722</c:v>
                </c:pt>
                <c:pt idx="5">
                  <c:v>38.807943971159006</c:v>
                </c:pt>
                <c:pt idx="6">
                  <c:v>51.222331948103289</c:v>
                </c:pt>
                <c:pt idx="7">
                  <c:v>62.870812072234706</c:v>
                </c:pt>
                <c:pt idx="8">
                  <c:v>73.2061211347728</c:v>
                </c:pt>
                <c:pt idx="9">
                  <c:v>84.139860432924408</c:v>
                </c:pt>
                <c:pt idx="10">
                  <c:v>95.467230544124675</c:v>
                </c:pt>
                <c:pt idx="11">
                  <c:v>102.88602972892726</c:v>
                </c:pt>
                <c:pt idx="12">
                  <c:v>113.55377625800811</c:v>
                </c:pt>
                <c:pt idx="13">
                  <c:v>120.99341967266554</c:v>
                </c:pt>
                <c:pt idx="14">
                  <c:v>128.43306308732292</c:v>
                </c:pt>
                <c:pt idx="15">
                  <c:v>136.80615975396793</c:v>
                </c:pt>
                <c:pt idx="16">
                  <c:v>143.9065672879407</c:v>
                </c:pt>
                <c:pt idx="17">
                  <c:v>149.38736362278823</c:v>
                </c:pt>
                <c:pt idx="18">
                  <c:v>155.18047048804323</c:v>
                </c:pt>
                <c:pt idx="19">
                  <c:v>161.30152088824605</c:v>
                </c:pt>
                <c:pt idx="20">
                  <c:v>164.20725000419441</c:v>
                </c:pt>
                <c:pt idx="21">
                  <c:v>168.08091611368283</c:v>
                </c:pt>
                <c:pt idx="22">
                  <c:v>171.93750961341496</c:v>
                </c:pt>
                <c:pt idx="23">
                  <c:v>174.20111640789617</c:v>
                </c:pt>
                <c:pt idx="24">
                  <c:v>177.08128186350652</c:v>
                </c:pt>
                <c:pt idx="25">
                  <c:v>180.28412217399486</c:v>
                </c:pt>
                <c:pt idx="26">
                  <c:v>181.22420579599145</c:v>
                </c:pt>
                <c:pt idx="27">
                  <c:v>184.11943521743714</c:v>
                </c:pt>
                <c:pt idx="28">
                  <c:v>186.66600968635012</c:v>
                </c:pt>
                <c:pt idx="29">
                  <c:v>189.55916012413718</c:v>
                </c:pt>
                <c:pt idx="30">
                  <c:v>192.09767219336436</c:v>
                </c:pt>
                <c:pt idx="31">
                  <c:v>194.01354448104007</c:v>
                </c:pt>
                <c:pt idx="32">
                  <c:v>194.98212085302291</c:v>
                </c:pt>
                <c:pt idx="33">
                  <c:v>197.24572764750405</c:v>
                </c:pt>
                <c:pt idx="34">
                  <c:v>197.8506554408566</c:v>
                </c:pt>
                <c:pt idx="35">
                  <c:v>199.78780818482218</c:v>
                </c:pt>
                <c:pt idx="36">
                  <c:v>200.73510410051509</c:v>
                </c:pt>
                <c:pt idx="37">
                  <c:v>202.33438265373522</c:v>
                </c:pt>
                <c:pt idx="38">
                  <c:v>203.57514593836265</c:v>
                </c:pt>
                <c:pt idx="39">
                  <c:v>204.37478521497269</c:v>
                </c:pt>
                <c:pt idx="40">
                  <c:v>205.17442449158276</c:v>
                </c:pt>
                <c:pt idx="41">
                  <c:v>206.78961711662768</c:v>
                </c:pt>
              </c:numCache>
            </c:numRef>
          </c:yVal>
          <c:smooth val="1"/>
        </c:ser>
        <c:ser>
          <c:idx val="13"/>
          <c:order val="8"/>
          <c:tx>
            <c:strRef>
              <c:f>Datenverarbeitung!$AG$2271</c:f>
              <c:strCache>
                <c:ptCount val="1"/>
                <c:pt idx="0">
                  <c:v>V9 Rotor2 15 mm</c:v>
                </c:pt>
              </c:strCache>
            </c:strRef>
          </c:tx>
          <c:xVal>
            <c:numRef>
              <c:f>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Datenverarbeitung!$AG$2272:$AG$2313</c:f>
              <c:numCache>
                <c:formatCode>0</c:formatCode>
                <c:ptCount val="42"/>
                <c:pt idx="0">
                  <c:v>0</c:v>
                </c:pt>
                <c:pt idx="1">
                  <c:v>5.6375941258672464</c:v>
                </c:pt>
                <c:pt idx="2">
                  <c:v>17.24142296363895</c:v>
                </c:pt>
                <c:pt idx="3">
                  <c:v>21.084136023203872</c:v>
                </c:pt>
                <c:pt idx="4">
                  <c:v>23.877808862934543</c:v>
                </c:pt>
                <c:pt idx="5">
                  <c:v>36.154986996049253</c:v>
                </c:pt>
                <c:pt idx="6">
                  <c:v>48.432165129163955</c:v>
                </c:pt>
                <c:pt idx="7">
                  <c:v>59.328256773947295</c:v>
                </c:pt>
                <c:pt idx="8">
                  <c:v>69.173147448509113</c:v>
                </c:pt>
                <c:pt idx="9">
                  <c:v>79.373110976612978</c:v>
                </c:pt>
                <c:pt idx="10">
                  <c:v>91.334203297756588</c:v>
                </c:pt>
                <c:pt idx="11">
                  <c:v>98.379056817606156</c:v>
                </c:pt>
                <c:pt idx="12">
                  <c:v>110.73042548374742</c:v>
                </c:pt>
                <c:pt idx="13">
                  <c:v>118.32130748864823</c:v>
                </c:pt>
                <c:pt idx="14">
                  <c:v>125.91218949354902</c:v>
                </c:pt>
                <c:pt idx="15">
                  <c:v>132.27580427706957</c:v>
                </c:pt>
                <c:pt idx="16">
                  <c:v>140.02372965682741</c:v>
                </c:pt>
                <c:pt idx="17">
                  <c:v>146.02396440570286</c:v>
                </c:pt>
                <c:pt idx="18">
                  <c:v>152.71785256800763</c:v>
                </c:pt>
                <c:pt idx="19">
                  <c:v>160.11311360831911</c:v>
                </c:pt>
                <c:pt idx="20">
                  <c:v>163.62885518430573</c:v>
                </c:pt>
                <c:pt idx="21">
                  <c:v>168.57424711493675</c:v>
                </c:pt>
                <c:pt idx="22">
                  <c:v>172.78895305483442</c:v>
                </c:pt>
                <c:pt idx="23">
                  <c:v>175.62320813078352</c:v>
                </c:pt>
                <c:pt idx="24">
                  <c:v>178.78307125243677</c:v>
                </c:pt>
                <c:pt idx="25">
                  <c:v>183.02338226788356</c:v>
                </c:pt>
                <c:pt idx="26">
                  <c:v>185.13226230358111</c:v>
                </c:pt>
                <c:pt idx="27">
                  <c:v>187.59736074642908</c:v>
                </c:pt>
                <c:pt idx="28">
                  <c:v>189.37210767105364</c:v>
                </c:pt>
                <c:pt idx="29">
                  <c:v>190.78010647667281</c:v>
                </c:pt>
                <c:pt idx="30">
                  <c:v>192.88979211316166</c:v>
                </c:pt>
                <c:pt idx="31">
                  <c:v>194.30390747005399</c:v>
                </c:pt>
                <c:pt idx="32">
                  <c:v>195.00753716704511</c:v>
                </c:pt>
                <c:pt idx="33">
                  <c:v>196.78694942474976</c:v>
                </c:pt>
                <c:pt idx="34">
                  <c:v>198.17206562177844</c:v>
                </c:pt>
                <c:pt idx="35">
                  <c:v>199.57401406527893</c:v>
                </c:pt>
                <c:pt idx="36">
                  <c:v>200.2844997251801</c:v>
                </c:pt>
                <c:pt idx="37">
                  <c:v>201.55291686905994</c:v>
                </c:pt>
                <c:pt idx="38">
                  <c:v>202.74048538613371</c:v>
                </c:pt>
                <c:pt idx="39">
                  <c:v>203.26790679525593</c:v>
                </c:pt>
                <c:pt idx="40">
                  <c:v>203.79532820437817</c:v>
                </c:pt>
                <c:pt idx="41">
                  <c:v>205.91718075425879</c:v>
                </c:pt>
              </c:numCache>
            </c:numRef>
          </c:yVal>
          <c:smooth val="1"/>
        </c:ser>
        <c:ser>
          <c:idx val="12"/>
          <c:order val="9"/>
          <c:tx>
            <c:strRef>
              <c:f>Datenverarbeitung!$AF$2271</c:f>
              <c:strCache>
                <c:ptCount val="1"/>
                <c:pt idx="0">
                  <c:v>V8 Rotor2 20 mm</c:v>
                </c:pt>
              </c:strCache>
            </c:strRef>
          </c:tx>
          <c:xVal>
            <c:numRef>
              <c:f>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Datenverarbeitung!$AF$2272:$AF$2313</c:f>
              <c:numCache>
                <c:formatCode>0</c:formatCode>
                <c:ptCount val="42"/>
                <c:pt idx="0">
                  <c:v>0</c:v>
                </c:pt>
                <c:pt idx="1">
                  <c:v>5.4170667088553488</c:v>
                </c:pt>
                <c:pt idx="2">
                  <c:v>18.367725168297977</c:v>
                </c:pt>
                <c:pt idx="3">
                  <c:v>21.938028125004518</c:v>
                </c:pt>
                <c:pt idx="4">
                  <c:v>26.253824789157182</c:v>
                </c:pt>
                <c:pt idx="5">
                  <c:v>39.526682495948187</c:v>
                </c:pt>
                <c:pt idx="6">
                  <c:v>52.799540202739188</c:v>
                </c:pt>
                <c:pt idx="7">
                  <c:v>64.307564282869393</c:v>
                </c:pt>
                <c:pt idx="8">
                  <c:v>74.757698767270895</c:v>
                </c:pt>
                <c:pt idx="9">
                  <c:v>85.557596376355264</c:v>
                </c:pt>
                <c:pt idx="10">
                  <c:v>97.807064051505037</c:v>
                </c:pt>
                <c:pt idx="11">
                  <c:v>105.01936958521219</c:v>
                </c:pt>
                <c:pt idx="12">
                  <c:v>115.87223490875677</c:v>
                </c:pt>
                <c:pt idx="13">
                  <c:v>123.29121557861122</c:v>
                </c:pt>
                <c:pt idx="14">
                  <c:v>130.71019624846568</c:v>
                </c:pt>
                <c:pt idx="15">
                  <c:v>136.87592855648435</c:v>
                </c:pt>
                <c:pt idx="16">
                  <c:v>143.72925006605047</c:v>
                </c:pt>
                <c:pt idx="17">
                  <c:v>148.42933198090302</c:v>
                </c:pt>
                <c:pt idx="18">
                  <c:v>154.213064250927</c:v>
                </c:pt>
                <c:pt idx="19">
                  <c:v>160.34711575378509</c:v>
                </c:pt>
                <c:pt idx="20">
                  <c:v>163.22116471763727</c:v>
                </c:pt>
                <c:pt idx="21">
                  <c:v>167.56864218695046</c:v>
                </c:pt>
                <c:pt idx="22">
                  <c:v>171.52634150597399</c:v>
                </c:pt>
                <c:pt idx="23">
                  <c:v>174.06451903480615</c:v>
                </c:pt>
                <c:pt idx="24">
                  <c:v>176.94340821482933</c:v>
                </c:pt>
                <c:pt idx="25">
                  <c:v>180.91989176148434</c:v>
                </c:pt>
                <c:pt idx="26">
                  <c:v>182.72001505597703</c:v>
                </c:pt>
                <c:pt idx="27">
                  <c:v>184.90493545585107</c:v>
                </c:pt>
                <c:pt idx="28">
                  <c:v>187.44795320085427</c:v>
                </c:pt>
                <c:pt idx="29">
                  <c:v>190.34557428671133</c:v>
                </c:pt>
                <c:pt idx="30">
                  <c:v>191.42438442571168</c:v>
                </c:pt>
                <c:pt idx="31">
                  <c:v>192.52621057856564</c:v>
                </c:pt>
                <c:pt idx="32">
                  <c:v>192.52621057856564</c:v>
                </c:pt>
                <c:pt idx="33">
                  <c:v>193.98702075556068</c:v>
                </c:pt>
                <c:pt idx="34">
                  <c:v>194.68383085656635</c:v>
                </c:pt>
                <c:pt idx="35">
                  <c:v>196.12646523587875</c:v>
                </c:pt>
                <c:pt idx="36">
                  <c:v>196.5020856952718</c:v>
                </c:pt>
                <c:pt idx="37">
                  <c:v>197.58089583427213</c:v>
                </c:pt>
                <c:pt idx="38">
                  <c:v>198.66170486858695</c:v>
                </c:pt>
                <c:pt idx="39">
                  <c:v>199.37741216085684</c:v>
                </c:pt>
                <c:pt idx="40">
                  <c:v>200.09311945312672</c:v>
                </c:pt>
                <c:pt idx="41">
                  <c:v>201.19494560598068</c:v>
                </c:pt>
              </c:numCache>
            </c:numRef>
          </c:yVal>
          <c:smooth val="1"/>
        </c:ser>
        <c:ser>
          <c:idx val="3"/>
          <c:order val="10"/>
          <c:tx>
            <c:strRef>
              <c:f>[1]Datenverarbeitung!$AD$2271</c:f>
              <c:strCache>
                <c:ptCount val="1"/>
                <c:pt idx="0">
                  <c:v>Stroh Roh</c:v>
                </c:pt>
              </c:strCache>
            </c:strRef>
          </c:tx>
          <c:xVal>
            <c:numRef>
              <c:f>[1]Datenverarbeitung!$Z$2272:$Z$2313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[1]Datenverarbeitung!$AD$2272:$AD$2313</c:f>
              <c:numCache>
                <c:formatCode>0</c:formatCode>
                <c:ptCount val="42"/>
                <c:pt idx="0">
                  <c:v>0</c:v>
                </c:pt>
                <c:pt idx="1">
                  <c:v>-1.6627297307368483</c:v>
                </c:pt>
                <c:pt idx="2">
                  <c:v>7.6157435842632664</c:v>
                </c:pt>
                <c:pt idx="3">
                  <c:v>16.526048068000247</c:v>
                </c:pt>
                <c:pt idx="4">
                  <c:v>25.850167096535767</c:v>
                </c:pt>
                <c:pt idx="5">
                  <c:v>43.458967516847707</c:v>
                </c:pt>
                <c:pt idx="6">
                  <c:v>61.067767937159658</c:v>
                </c:pt>
                <c:pt idx="7">
                  <c:v>76.146335080299806</c:v>
                </c:pt>
                <c:pt idx="8">
                  <c:v>90.468936819090231</c:v>
                </c:pt>
                <c:pt idx="9">
                  <c:v>103.25912696690061</c:v>
                </c:pt>
                <c:pt idx="10">
                  <c:v>116.10716277296397</c:v>
                </c:pt>
                <c:pt idx="11">
                  <c:v>123.08930800396918</c:v>
                </c:pt>
                <c:pt idx="12">
                  <c:v>135.11759653304713</c:v>
                </c:pt>
                <c:pt idx="13">
                  <c:v>141.31671629841946</c:v>
                </c:pt>
                <c:pt idx="14">
                  <c:v>147.5158360637918</c:v>
                </c:pt>
                <c:pt idx="15">
                  <c:v>147.80844017933916</c:v>
                </c:pt>
                <c:pt idx="16">
                  <c:v>155.97456433475236</c:v>
                </c:pt>
                <c:pt idx="17">
                  <c:v>158.66965782667287</c:v>
                </c:pt>
                <c:pt idx="18">
                  <c:v>162.53639857234216</c:v>
                </c:pt>
                <c:pt idx="19">
                  <c:v>167.1278236448567</c:v>
                </c:pt>
                <c:pt idx="20">
                  <c:v>168.7177533781377</c:v>
                </c:pt>
                <c:pt idx="21">
                  <c:v>171.78359304278374</c:v>
                </c:pt>
                <c:pt idx="22">
                  <c:v>174.8752157423171</c:v>
                </c:pt>
                <c:pt idx="23">
                  <c:v>176.43566019369484</c:v>
                </c:pt>
                <c:pt idx="24">
                  <c:v>179.13254948121656</c:v>
                </c:pt>
                <c:pt idx="25">
                  <c:v>178.5053340522559</c:v>
                </c:pt>
                <c:pt idx="26">
                  <c:v>182.61981141963392</c:v>
                </c:pt>
                <c:pt idx="27">
                  <c:v>184.1282221461303</c:v>
                </c:pt>
                <c:pt idx="28">
                  <c:v>186.42801977326235</c:v>
                </c:pt>
                <c:pt idx="29">
                  <c:v>188.7608806483025</c:v>
                </c:pt>
                <c:pt idx="30">
                  <c:v>189.86324798679843</c:v>
                </c:pt>
                <c:pt idx="31">
                  <c:v>191.79543923544409</c:v>
                </c:pt>
                <c:pt idx="32">
                  <c:v>192.19196844305699</c:v>
                </c:pt>
                <c:pt idx="33">
                  <c:v>193.72628648545177</c:v>
                </c:pt>
                <c:pt idx="34">
                  <c:v>194.51711093331073</c:v>
                </c:pt>
                <c:pt idx="35">
                  <c:v>194.08795664955539</c:v>
                </c:pt>
                <c:pt idx="36">
                  <c:v>193.66417612740611</c:v>
                </c:pt>
                <c:pt idx="37">
                  <c:v>194.03178250589247</c:v>
                </c:pt>
                <c:pt idx="38">
                  <c:v>194.40890306476641</c:v>
                </c:pt>
                <c:pt idx="39">
                  <c:v>194.80162840789293</c:v>
                </c:pt>
                <c:pt idx="40">
                  <c:v>195.19435375101935</c:v>
                </c:pt>
                <c:pt idx="41">
                  <c:v>196.70276447751573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80032"/>
        <c:axId val="101986304"/>
      </c:scatterChart>
      <c:valAx>
        <c:axId val="101980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Versuchzeitraum [d]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01986304"/>
        <c:crosses val="autoZero"/>
        <c:crossBetween val="midCat"/>
      </c:valAx>
      <c:valAx>
        <c:axId val="10198630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de-DE" sz="1400"/>
                  <a:t>oTR-spezifischer Methanertrag [lN/kg</a:t>
                </a:r>
                <a:r>
                  <a:rPr lang="de-DE" sz="1400" baseline="-25000"/>
                  <a:t>oTR</a:t>
                </a:r>
                <a:r>
                  <a:rPr lang="de-DE" sz="1400"/>
                  <a:t>]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019800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200"/>
      </a:pPr>
      <a:endParaRPr lang="de-D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0.77562</cdr:x>
      <cdr:y>0.13448</cdr:y>
    </cdr:from>
    <cdr:to>
      <cdr:x>0.77562</cdr:x>
      <cdr:y>0.26282</cdr:y>
    </cdr:to>
    <cdr:cxnSp macro="">
      <cdr:nvCxnSpPr>
        <cdr:cNvPr id="3" name="Gerade Verbindung mit Pfeil 2"/>
        <cdr:cNvCxnSpPr/>
      </cdr:nvCxnSpPr>
      <cdr:spPr>
        <a:xfrm xmlns:a="http://schemas.openxmlformats.org/drawingml/2006/main" flipV="1">
          <a:off x="7092280" y="792088"/>
          <a:ext cx="0" cy="7560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ED7791E8-E358-44D1-B6F8-CC65E4B23DF0}" type="datetimeFigureOut">
              <a:rPr lang="de-DE" smtClean="0"/>
              <a:pPr/>
              <a:t>26.11.2013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C1A3D5CC-2A70-4820-AAEA-1F71BDFC50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46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D5CC-2A70-4820-AAEA-1F71BDFC509B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720080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72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000768"/>
            <a:ext cx="2133600" cy="365125"/>
          </a:xfrm>
          <a:prstGeom prst="rect">
            <a:avLst/>
          </a:prstGeom>
        </p:spPr>
        <p:txBody>
          <a:bodyPr/>
          <a:lstStyle/>
          <a:p>
            <a:fld id="{5D0D76EF-E50B-4CC8-B6D1-F8E3D5D88D6D}" type="datetimeFigureOut">
              <a:rPr lang="de-DE" smtClean="0"/>
              <a:pPr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71802" y="59293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00628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EC183B13-B4F0-4EF7-B680-6EAB4F58EC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000768"/>
            <a:ext cx="2133600" cy="365125"/>
          </a:xfrm>
          <a:prstGeom prst="rect">
            <a:avLst/>
          </a:prstGeom>
        </p:spPr>
        <p:txBody>
          <a:bodyPr/>
          <a:lstStyle/>
          <a:p>
            <a:fld id="{5D0D76EF-E50B-4CC8-B6D1-F8E3D5D88D6D}" type="datetimeFigureOut">
              <a:rPr lang="de-DE" smtClean="0"/>
              <a:pPr/>
              <a:t>26.11.2013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71802" y="59293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00628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EC183B13-B4F0-4EF7-B680-6EAB4F58EC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68580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68580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614" y="1357298"/>
            <a:ext cx="358613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10"/>
          </p:nvPr>
        </p:nvSpPr>
        <p:spPr>
          <a:xfrm>
            <a:off x="3857620" y="1357298"/>
            <a:ext cx="3586130" cy="50720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28596" y="6000768"/>
            <a:ext cx="2133600" cy="365125"/>
          </a:xfrm>
          <a:prstGeom prst="rect">
            <a:avLst/>
          </a:prstGeom>
        </p:spPr>
        <p:txBody>
          <a:bodyPr/>
          <a:lstStyle/>
          <a:p>
            <a:fld id="{5D0D76EF-E50B-4CC8-B6D1-F8E3D5D88D6D}" type="datetimeFigureOut">
              <a:rPr lang="de-DE" smtClean="0"/>
              <a:pPr/>
              <a:t>26.11.2013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71802" y="59293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00628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EC183B13-B4F0-4EF7-B680-6EAB4F58EC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28596" y="6000768"/>
            <a:ext cx="2133600" cy="365125"/>
          </a:xfrm>
          <a:prstGeom prst="rect">
            <a:avLst/>
          </a:prstGeom>
        </p:spPr>
        <p:txBody>
          <a:bodyPr/>
          <a:lstStyle/>
          <a:p>
            <a:fld id="{5D0D76EF-E50B-4CC8-B6D1-F8E3D5D88D6D}" type="datetimeFigureOut">
              <a:rPr lang="de-DE" smtClean="0"/>
              <a:pPr/>
              <a:t>26.11.2013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71802" y="59293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000628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EC183B13-B4F0-4EF7-B680-6EAB4F58EC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28596" y="6000768"/>
            <a:ext cx="2133600" cy="365125"/>
          </a:xfrm>
          <a:prstGeom prst="rect">
            <a:avLst/>
          </a:prstGeom>
        </p:spPr>
        <p:txBody>
          <a:bodyPr/>
          <a:lstStyle/>
          <a:p>
            <a:fld id="{5D0D76EF-E50B-4CC8-B6D1-F8E3D5D88D6D}" type="datetimeFigureOut">
              <a:rPr lang="de-DE" smtClean="0"/>
              <a:pPr/>
              <a:t>26.11.2013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071802" y="59293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00628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EC183B13-B4F0-4EF7-B680-6EAB4F58EC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28596" y="6000768"/>
            <a:ext cx="2133600" cy="365125"/>
          </a:xfrm>
          <a:prstGeom prst="rect">
            <a:avLst/>
          </a:prstGeom>
        </p:spPr>
        <p:txBody>
          <a:bodyPr/>
          <a:lstStyle/>
          <a:p>
            <a:fld id="{5D0D76EF-E50B-4CC8-B6D1-F8E3D5D88D6D}" type="datetimeFigureOut">
              <a:rPr lang="de-DE" smtClean="0"/>
              <a:pPr/>
              <a:t>26.11.2013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71802" y="59293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000628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EC183B13-B4F0-4EF7-B680-6EAB4F58EC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28596" y="6000768"/>
            <a:ext cx="2133600" cy="365125"/>
          </a:xfrm>
          <a:prstGeom prst="rect">
            <a:avLst/>
          </a:prstGeom>
        </p:spPr>
        <p:txBody>
          <a:bodyPr/>
          <a:lstStyle/>
          <a:p>
            <a:fld id="{5D0D76EF-E50B-4CC8-B6D1-F8E3D5D88D6D}" type="datetimeFigureOut">
              <a:rPr lang="de-DE" smtClean="0"/>
              <a:pPr/>
              <a:t>26.11.2013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71802" y="592933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000628" y="4929198"/>
            <a:ext cx="2133600" cy="365125"/>
          </a:xfrm>
          <a:prstGeom prst="rect">
            <a:avLst/>
          </a:prstGeom>
        </p:spPr>
        <p:txBody>
          <a:bodyPr/>
          <a:lstStyle/>
          <a:p>
            <a:fld id="{EC183B13-B4F0-4EF7-B680-6EAB4F58EC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2844" y="1357298"/>
            <a:ext cx="7358114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7572364" y="-24"/>
            <a:ext cx="1571636" cy="6858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 descr="FH-Logo_300dpi transparen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929479" y="142817"/>
            <a:ext cx="2190711" cy="95025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7572396" y="1214422"/>
            <a:ext cx="1571604" cy="1224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000" dirty="0" smtClean="0">
                <a:latin typeface="Arial" pitchFamily="34" charset="0"/>
                <a:cs typeface="Arial" pitchFamily="34" charset="0"/>
              </a:rPr>
              <a:t>Fachbereich</a:t>
            </a:r>
            <a:br>
              <a:rPr lang="de-DE" sz="1000" dirty="0" smtClean="0">
                <a:latin typeface="Arial" pitchFamily="34" charset="0"/>
                <a:cs typeface="Arial" pitchFamily="34" charset="0"/>
              </a:rPr>
            </a:br>
            <a:r>
              <a:rPr lang="de-DE" sz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1000" dirty="0" smtClean="0"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latin typeface="Arial" pitchFamily="34" charset="0"/>
                <a:cs typeface="Arial" pitchFamily="34" charset="0"/>
              </a:rPr>
              <a:t>               Energie</a:t>
            </a:r>
          </a:p>
          <a:p>
            <a:pPr algn="ctr"/>
            <a:r>
              <a:rPr lang="de-DE" sz="1000" dirty="0" smtClean="0">
                <a:latin typeface="Arial" pitchFamily="34" charset="0"/>
                <a:cs typeface="Arial" pitchFamily="34" charset="0"/>
              </a:rPr>
              <a:t>               Gebäude</a:t>
            </a:r>
            <a:br>
              <a:rPr lang="de-DE" sz="1000" dirty="0" smtClean="0"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latin typeface="Arial" pitchFamily="34" charset="0"/>
                <a:cs typeface="Arial" pitchFamily="34" charset="0"/>
              </a:rPr>
              <a:t>               Umwelt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429520" y="2847942"/>
            <a:ext cx="1571636" cy="200981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ct val="125000"/>
              </a:lnSpc>
            </a:pPr>
            <a:r>
              <a:rPr lang="de-DE" sz="1000" dirty="0" smtClean="0">
                <a:latin typeface="Arial" pitchFamily="34" charset="0"/>
                <a:cs typeface="Arial" pitchFamily="34" charset="0"/>
              </a:rPr>
              <a:t>Prof. Dr.-Ing.</a:t>
            </a:r>
            <a:br>
              <a:rPr lang="de-DE" sz="1000" dirty="0" smtClean="0"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latin typeface="Arial" pitchFamily="34" charset="0"/>
                <a:cs typeface="Arial" pitchFamily="34" charset="0"/>
              </a:rPr>
              <a:t>Christof Wetter</a:t>
            </a:r>
            <a:br>
              <a:rPr lang="de-DE" sz="1000" dirty="0" smtClean="0">
                <a:latin typeface="Arial" pitchFamily="34" charset="0"/>
                <a:cs typeface="Arial" pitchFamily="34" charset="0"/>
              </a:rPr>
            </a:br>
            <a:r>
              <a:rPr lang="de-DE" sz="4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1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5000"/>
              </a:lnSpc>
            </a:pPr>
            <a:r>
              <a:rPr lang="de-DE" sz="1000" dirty="0" smtClean="0">
                <a:latin typeface="Arial" pitchFamily="34" charset="0"/>
                <a:cs typeface="Arial" pitchFamily="34" charset="0"/>
              </a:rPr>
              <a:t>Dr.-Ing.</a:t>
            </a:r>
            <a:br>
              <a:rPr lang="de-DE" sz="1000" dirty="0" smtClean="0"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latin typeface="Arial" pitchFamily="34" charset="0"/>
                <a:cs typeface="Arial" pitchFamily="34" charset="0"/>
              </a:rPr>
              <a:t>Elmar Brügging</a:t>
            </a:r>
          </a:p>
          <a:p>
            <a:pPr algn="r">
              <a:lnSpc>
                <a:spcPct val="100000"/>
              </a:lnSpc>
            </a:pPr>
            <a:endParaRPr lang="de-DE" sz="6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5000"/>
              </a:lnSpc>
            </a:pPr>
            <a:r>
              <a:rPr lang="de-DE" sz="1000" dirty="0" smtClean="0">
                <a:latin typeface="Arial" pitchFamily="34" charset="0"/>
                <a:cs typeface="Arial" pitchFamily="34" charset="0"/>
              </a:rPr>
              <a:t>M.Eng.</a:t>
            </a:r>
          </a:p>
          <a:p>
            <a:pPr algn="r">
              <a:lnSpc>
                <a:spcPct val="125000"/>
              </a:lnSpc>
            </a:pPr>
            <a:r>
              <a:rPr lang="de-DE" sz="1000" dirty="0" smtClean="0">
                <a:latin typeface="Arial" pitchFamily="34" charset="0"/>
                <a:cs typeface="Arial" pitchFamily="34" charset="0"/>
              </a:rPr>
              <a:t>Daniel Baumkötter</a:t>
            </a:r>
          </a:p>
          <a:p>
            <a:pPr algn="r">
              <a:lnSpc>
                <a:spcPct val="125000"/>
              </a:lnSpc>
            </a:pPr>
            <a:endParaRPr lang="de-DE" sz="1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5000"/>
              </a:lnSpc>
            </a:pPr>
            <a:r>
              <a:rPr lang="de-DE" sz="1000" dirty="0" smtClean="0">
                <a:latin typeface="Arial" pitchFamily="34" charset="0"/>
                <a:cs typeface="Arial" pitchFamily="34" charset="0"/>
              </a:rPr>
              <a:t>Labor für Umwelttechnik</a:t>
            </a:r>
          </a:p>
          <a:p>
            <a:pPr algn="r">
              <a:lnSpc>
                <a:spcPct val="125000"/>
              </a:lnSpc>
            </a:pPr>
            <a:endParaRPr lang="de-DE" sz="10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25000"/>
              </a:lnSpc>
            </a:pPr>
            <a:r>
              <a:rPr lang="de-DE" sz="1000" dirty="0" smtClean="0">
                <a:latin typeface="Arial" pitchFamily="34" charset="0"/>
                <a:cs typeface="Arial" pitchFamily="34" charset="0"/>
              </a:rPr>
              <a:t>Stegerwaldstraße 39</a:t>
            </a:r>
          </a:p>
          <a:p>
            <a:pPr algn="r">
              <a:lnSpc>
                <a:spcPct val="125000"/>
              </a:lnSpc>
            </a:pPr>
            <a:r>
              <a:rPr lang="de-DE" sz="1000" dirty="0" smtClean="0">
                <a:latin typeface="Arial" pitchFamily="34" charset="0"/>
                <a:cs typeface="Arial" pitchFamily="34" charset="0"/>
              </a:rPr>
              <a:t>48565 Steinfurt</a:t>
            </a:r>
          </a:p>
          <a:p>
            <a:pPr algn="r">
              <a:lnSpc>
                <a:spcPct val="125000"/>
              </a:lnSpc>
            </a:pP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22"/>
          <p:cNvSpPr>
            <a:spLocks noChangeArrowheads="1"/>
          </p:cNvSpPr>
          <p:nvPr userDrawn="1"/>
        </p:nvSpPr>
        <p:spPr bwMode="auto">
          <a:xfrm>
            <a:off x="0" y="6534000"/>
            <a:ext cx="9144000" cy="324000"/>
          </a:xfrm>
          <a:prstGeom prst="rect">
            <a:avLst/>
          </a:prstGeom>
          <a:solidFill>
            <a:srgbClr val="35458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666750"/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4572000" y="6534000"/>
            <a:ext cx="4600820" cy="32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de-DE" sz="1100" spc="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www.fh-muenster.de/egu  </a:t>
            </a:r>
          </a:p>
        </p:txBody>
      </p:sp>
      <p:sp>
        <p:nvSpPr>
          <p:cNvPr id="14" name="Rechteck 22"/>
          <p:cNvSpPr>
            <a:spLocks noChangeArrowheads="1"/>
          </p:cNvSpPr>
          <p:nvPr userDrawn="1"/>
        </p:nvSpPr>
        <p:spPr bwMode="auto">
          <a:xfrm>
            <a:off x="0" y="6534000"/>
            <a:ext cx="468000" cy="324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666750"/>
            <a:fld id="{21B6A742-D791-403A-861A-79B4BE85260D}" type="slidenum">
              <a:rPr lang="de-DE" sz="11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defTabSz="666750"/>
              <a:t>‹Nr.›</a:t>
            </a:fld>
            <a:endParaRPr lang="de-DE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78661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5" name="Grafik 14" descr="FB4Logo transparent Kopi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48000" y="1764000"/>
            <a:ext cx="356401" cy="357190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 bwMode="auto">
          <a:xfrm>
            <a:off x="474834" y="6534000"/>
            <a:ext cx="252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marL="183340" indent="-183340" algn="ctr" defTabSz="945271"/>
            <a:endParaRPr lang="de-DE" sz="1700" b="1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 bwMode="auto">
          <a:xfrm>
            <a:off x="7308304" y="1228888"/>
            <a:ext cx="1823000" cy="530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rtlCol="0" anchor="ctr">
            <a:spAutoFit/>
          </a:bodyPr>
          <a:lstStyle/>
          <a:p>
            <a:pPr marL="183340" indent="-183340" algn="ctr" defTabSz="945271"/>
            <a:endParaRPr lang="de-DE" sz="1700" b="1" dirty="0"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401961"/>
            <a:ext cx="8750206" cy="1470025"/>
          </a:xfrm>
        </p:spPr>
        <p:txBody>
          <a:bodyPr/>
          <a:lstStyle/>
          <a:p>
            <a:r>
              <a:rPr lang="de-DE" sz="3000" dirty="0" smtClean="0"/>
              <a:t>Mechanische und enzymatische Vorbehandlung von organischen Reststoffen zur Optimierung der Gasausbeute</a:t>
            </a:r>
            <a:endParaRPr lang="de-DE" sz="3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3049111"/>
            <a:ext cx="7200800" cy="693985"/>
          </a:xfrm>
        </p:spPr>
        <p:txBody>
          <a:bodyPr/>
          <a:lstStyle/>
          <a:p>
            <a:r>
              <a:rPr lang="de-DE" dirty="0" smtClean="0"/>
              <a:t>Projektpartner:</a:t>
            </a:r>
          </a:p>
        </p:txBody>
      </p:sp>
      <p:pic>
        <p:nvPicPr>
          <p:cNvPr id="4" name="Picture 2" descr="T:\Baumkoetter, Daniel\aktuelle Aufgaben\GreenGas\Substratvorbehandlung\02 Veröffentlichungen\imen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1079310" cy="98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:\Baumkoetter, Daniel\aktuelle Aufgaben\GreenGas\Substratvorbehandlung\02 Veröffentlichungen\DNLcont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71" y="2986489"/>
            <a:ext cx="1696281" cy="7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itte ändern\Desktop\untitled.bmp"/>
          <p:cNvPicPr>
            <a:picLocks noChangeAspect="1" noChangeArrowheads="1"/>
          </p:cNvPicPr>
          <p:nvPr/>
        </p:nvPicPr>
        <p:blipFill>
          <a:blip r:embed="rId4" cstate="print"/>
          <a:srcRect l="21168" r="15329"/>
          <a:stretch>
            <a:fillRect/>
          </a:stretch>
        </p:blipFill>
        <p:spPr bwMode="auto">
          <a:xfrm>
            <a:off x="0" y="0"/>
            <a:ext cx="1512168" cy="1247775"/>
          </a:xfrm>
          <a:prstGeom prst="rect">
            <a:avLst/>
          </a:prstGeom>
          <a:noFill/>
        </p:spPr>
      </p:pic>
      <p:sp>
        <p:nvSpPr>
          <p:cNvPr id="7" name="Text Box 1158"/>
          <p:cNvSpPr txBox="1">
            <a:spLocks noChangeArrowheads="1"/>
          </p:cNvSpPr>
          <p:nvPr/>
        </p:nvSpPr>
        <p:spPr bwMode="auto">
          <a:xfrm>
            <a:off x="755576" y="4221088"/>
            <a:ext cx="759633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600" tIns="0" rIns="0" bIns="0">
            <a:spAutoFit/>
          </a:bodyPr>
          <a:lstStyle/>
          <a:p>
            <a:pPr algn="ctr"/>
            <a:r>
              <a:rPr lang="de-DE" sz="1200" dirty="0"/>
              <a:t>Unterstützt durch / Mede mogelijk gemaakt door</a:t>
            </a:r>
            <a:r>
              <a:rPr lang="de-DE" sz="1200" dirty="0" smtClean="0"/>
              <a:t>:</a:t>
            </a:r>
            <a:endParaRPr lang="de-DE" sz="1200" dirty="0"/>
          </a:p>
        </p:txBody>
      </p:sp>
      <p:pic>
        <p:nvPicPr>
          <p:cNvPr id="8" name="Grafik 28" descr="Logo_M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913906"/>
            <a:ext cx="358618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29" descr="NRW_MWME_CMY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913905"/>
            <a:ext cx="263524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30" descr="prov gelderland PG-logoA4 FC B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0755" y="5205982"/>
            <a:ext cx="1382815" cy="5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31" descr="prov_overijssel_fc.jpg"/>
          <p:cNvPicPr preferRelativeResize="0"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5061455"/>
            <a:ext cx="1943925" cy="64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7" descr="Interreg%20logo_CMYK_Uv1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885" y="4251332"/>
            <a:ext cx="1083139" cy="112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Z:\Ortmann, Jan\Green-Gas - InNet\08 Projektbearbeitung\Grafiken und Bilder\Logo-ProvincieFriesland-groo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5226" y="5089744"/>
            <a:ext cx="1737368" cy="571504"/>
          </a:xfrm>
          <a:prstGeom prst="rect">
            <a:avLst/>
          </a:prstGeom>
          <a:noFill/>
        </p:spPr>
      </p:pic>
      <p:pic>
        <p:nvPicPr>
          <p:cNvPr id="14" name="Picture 4" descr="Z:\Ortmann, Jan\Green-Gas - InNet\08 Projektbearbeitung\Grafiken und Bilder\Logo Ministerie von Economische Zake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5668088"/>
            <a:ext cx="2264032" cy="857256"/>
          </a:xfrm>
          <a:prstGeom prst="rect">
            <a:avLst/>
          </a:prstGeom>
          <a:noFill/>
        </p:spPr>
      </p:pic>
      <p:pic>
        <p:nvPicPr>
          <p:cNvPr id="15" name="Picture 5" descr="Z:\Ortmann, Jan\Green-Gas - InNet\08 Projektbearbeitung\Grafiken und Bilder\provincie_groningen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3456" y="5252030"/>
            <a:ext cx="1878478" cy="454018"/>
          </a:xfrm>
          <a:prstGeom prst="rect">
            <a:avLst/>
          </a:prstGeom>
          <a:noFill/>
        </p:spPr>
      </p:pic>
      <p:pic>
        <p:nvPicPr>
          <p:cNvPr id="16" name="Picture 6" descr="Z:\Ortmann, Jan\Green-Gas - InNet\08 Projektbearbeitung\Grafiken und Bilder\logo-provincie-drenth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3241" y="5467488"/>
            <a:ext cx="1968429" cy="285182"/>
          </a:xfrm>
          <a:prstGeom prst="rect">
            <a:avLst/>
          </a:prstGeom>
          <a:noFill/>
        </p:spPr>
      </p:pic>
      <p:pic>
        <p:nvPicPr>
          <p:cNvPr id="17" name="Picture 3" descr="C:\Users\bitte ändern\Desktop\interreg-foot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1922" y="4509120"/>
            <a:ext cx="3540156" cy="566425"/>
          </a:xfrm>
          <a:prstGeom prst="rect">
            <a:avLst/>
          </a:prstGeom>
          <a:noFill/>
        </p:spPr>
      </p:pic>
      <p:pic>
        <p:nvPicPr>
          <p:cNvPr id="18" name="Picture 5" descr="edr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6056" y="4469348"/>
            <a:ext cx="1379520" cy="6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6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>
              <a:cs typeface="Arial" charset="0"/>
            </a:endParaRPr>
          </a:p>
        </p:txBody>
      </p:sp>
      <p:pic>
        <p:nvPicPr>
          <p:cNvPr id="17412" name="Grafik 13" descr="IMG_6663.JPG"/>
          <p:cNvPicPr>
            <a:picLocks noChangeAspect="1"/>
          </p:cNvPicPr>
          <p:nvPr/>
        </p:nvPicPr>
        <p:blipFill>
          <a:blip r:embed="rId3" cstate="print"/>
          <a:srcRect l="6688" t="2460" b="15406"/>
          <a:stretch>
            <a:fillRect/>
          </a:stretch>
        </p:blipFill>
        <p:spPr bwMode="auto">
          <a:xfrm>
            <a:off x="0" y="823111"/>
            <a:ext cx="9144000" cy="603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hteck 6"/>
          <p:cNvSpPr>
            <a:spLocks noChangeArrowheads="1"/>
          </p:cNvSpPr>
          <p:nvPr/>
        </p:nvSpPr>
        <p:spPr bwMode="auto">
          <a:xfrm>
            <a:off x="0" y="4365625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8800" dirty="0">
                <a:solidFill>
                  <a:schemeClr val="bg1"/>
                </a:solidFill>
              </a:rPr>
              <a:t>Sonnenblume</a:t>
            </a:r>
          </a:p>
          <a:p>
            <a:pPr algn="ctr"/>
            <a:r>
              <a:rPr lang="de-DE" sz="4000" dirty="0">
                <a:solidFill>
                  <a:schemeClr val="bg1"/>
                </a:solidFill>
              </a:rPr>
              <a:t>318 l/</a:t>
            </a:r>
            <a:r>
              <a:rPr lang="de-DE" sz="4000" dirty="0" err="1">
                <a:solidFill>
                  <a:schemeClr val="bg1"/>
                </a:solidFill>
              </a:rPr>
              <a:t>kg</a:t>
            </a:r>
            <a:r>
              <a:rPr lang="de-DE" sz="4000" baseline="-25000" dirty="0" err="1">
                <a:solidFill>
                  <a:schemeClr val="bg1"/>
                </a:solidFill>
              </a:rPr>
              <a:t>oTM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3200" dirty="0">
                <a:solidFill>
                  <a:schemeClr val="bg1"/>
                </a:solidFill>
              </a:rPr>
              <a:t>(</a:t>
            </a:r>
            <a:r>
              <a:rPr lang="de-DE" sz="3200" dirty="0" smtClean="0">
                <a:solidFill>
                  <a:schemeClr val="bg1"/>
                </a:solidFill>
              </a:rPr>
              <a:t>33 </a:t>
            </a:r>
            <a:r>
              <a:rPr lang="de-DE" sz="3200" dirty="0">
                <a:solidFill>
                  <a:schemeClr val="bg1"/>
                </a:solidFill>
              </a:rPr>
              <a:t>% mehr)</a:t>
            </a:r>
            <a:r>
              <a:rPr lang="de-DE" sz="4000" dirty="0">
                <a:solidFill>
                  <a:schemeClr val="bg1"/>
                </a:solidFill>
              </a:rPr>
              <a:t> – </a:t>
            </a:r>
            <a:r>
              <a:rPr lang="de-DE" sz="4000" dirty="0" smtClean="0">
                <a:solidFill>
                  <a:schemeClr val="bg1"/>
                </a:solidFill>
              </a:rPr>
              <a:t>240 </a:t>
            </a:r>
            <a:r>
              <a:rPr lang="de-DE" sz="4000" dirty="0">
                <a:solidFill>
                  <a:schemeClr val="bg1"/>
                </a:solidFill>
              </a:rPr>
              <a:t>l/</a:t>
            </a:r>
            <a:r>
              <a:rPr lang="de-DE" sz="4000" dirty="0" err="1">
                <a:solidFill>
                  <a:schemeClr val="bg1"/>
                </a:solidFill>
              </a:rPr>
              <a:t>kg</a:t>
            </a:r>
            <a:r>
              <a:rPr lang="de-DE" sz="4000" baseline="-25000" dirty="0" err="1">
                <a:solidFill>
                  <a:schemeClr val="bg1"/>
                </a:solidFill>
              </a:rPr>
              <a:t>oTM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 </a:t>
            </a:r>
            <a:r>
              <a:rPr lang="de-DE" dirty="0"/>
              <a:t>Vorversuche Prallreaktor</a:t>
            </a:r>
          </a:p>
        </p:txBody>
      </p:sp>
    </p:spTree>
    <p:extLst>
      <p:ext uri="{BB962C8B-B14F-4D97-AF65-F5344CB8AC3E}">
        <p14:creationId xmlns:p14="http://schemas.microsoft.com/office/powerpoint/2010/main" val="588804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Einstellungen Prallreaktor</a:t>
            </a:r>
          </a:p>
          <a:p>
            <a:pPr lvl="1">
              <a:spcBef>
                <a:spcPts val="0"/>
              </a:spcBef>
              <a:defRPr/>
            </a:pPr>
            <a:r>
              <a:rPr lang="de-DE" dirty="0"/>
              <a:t>Siebgröße: 20 mm</a:t>
            </a:r>
          </a:p>
          <a:p>
            <a:pPr lvl="1">
              <a:spcBef>
                <a:spcPts val="0"/>
              </a:spcBef>
              <a:defRPr/>
            </a:pPr>
            <a:r>
              <a:rPr lang="de-DE" dirty="0"/>
              <a:t>Drehzahl: 2.000 U/min</a:t>
            </a:r>
          </a:p>
          <a:p>
            <a:r>
              <a:rPr lang="de-DE" sz="2400" dirty="0" smtClean="0">
                <a:cs typeface="Arial" charset="0"/>
              </a:rPr>
              <a:t>Alle Substrate bis auf die Grassilage konnten optisch gut zerkleinert bzw. zerfasert werden</a:t>
            </a:r>
          </a:p>
          <a:p>
            <a:r>
              <a:rPr lang="de-DE" sz="2400" dirty="0" smtClean="0">
                <a:cs typeface="Arial" charset="0"/>
              </a:rPr>
              <a:t>Die Methangaserträge steigen durch den Prall vor Allem bei den feuchteren Substraten (höhere Dichte)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 </a:t>
            </a:r>
            <a:r>
              <a:rPr lang="de-DE" dirty="0"/>
              <a:t>Vorversuche Prallreaktor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" y="4187180"/>
            <a:ext cx="7519974" cy="232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380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>
                <a:cs typeface="Arial" charset="0"/>
              </a:rPr>
              <a:t>Umbauten:</a:t>
            </a:r>
          </a:p>
          <a:p>
            <a:pPr lvl="1"/>
            <a:r>
              <a:rPr lang="de-DE" sz="2000" dirty="0" smtClean="0">
                <a:cs typeface="Arial" charset="0"/>
              </a:rPr>
              <a:t>Entfernung Absperrschieber</a:t>
            </a:r>
          </a:p>
          <a:p>
            <a:pPr lvl="1"/>
            <a:r>
              <a:rPr lang="de-DE" sz="2000" dirty="0" smtClean="0">
                <a:cs typeface="Arial" charset="0"/>
              </a:rPr>
              <a:t>Einbau Umluft zur besseren</a:t>
            </a:r>
            <a:br>
              <a:rPr lang="de-DE" sz="2000" dirty="0" smtClean="0">
                <a:cs typeface="Arial" charset="0"/>
              </a:rPr>
            </a:br>
            <a:r>
              <a:rPr lang="de-DE" sz="2000" dirty="0" smtClean="0">
                <a:cs typeface="Arial" charset="0"/>
              </a:rPr>
              <a:t>Luftzirkulation bei</a:t>
            </a:r>
            <a:br>
              <a:rPr lang="de-DE" sz="2000" dirty="0" smtClean="0">
                <a:cs typeface="Arial" charset="0"/>
              </a:rPr>
            </a:br>
            <a:r>
              <a:rPr lang="de-DE" sz="2000" dirty="0" smtClean="0">
                <a:cs typeface="Arial" charset="0"/>
              </a:rPr>
              <a:t>geschlossenen Auslässen</a:t>
            </a:r>
          </a:p>
          <a:p>
            <a:pPr lvl="1"/>
            <a:r>
              <a:rPr lang="de-DE" sz="2000" dirty="0" smtClean="0">
                <a:cs typeface="Arial" charset="0"/>
              </a:rPr>
              <a:t>Förderband für bessere</a:t>
            </a:r>
            <a:br>
              <a:rPr lang="de-DE" sz="2000" dirty="0" smtClean="0">
                <a:cs typeface="Arial" charset="0"/>
              </a:rPr>
            </a:br>
            <a:r>
              <a:rPr lang="de-DE" sz="2000" dirty="0" smtClean="0">
                <a:cs typeface="Arial" charset="0"/>
              </a:rPr>
              <a:t>Zuführung</a:t>
            </a:r>
          </a:p>
        </p:txBody>
      </p:sp>
      <p:pic>
        <p:nvPicPr>
          <p:cNvPr id="17410" name="Picture 2" descr="X:\Baumkoetter, Daniel\aktuelle Aufgaben\Promotion\09 Projektunterlagen\Projektarbeit Johannes Glaßmeyer\Photos sortiert\P1020298.JPG"/>
          <p:cNvPicPr>
            <a:picLocks noChangeAspect="1" noChangeArrowheads="1"/>
          </p:cNvPicPr>
          <p:nvPr/>
        </p:nvPicPr>
        <p:blipFill>
          <a:blip r:embed="rId3" cstate="print"/>
          <a:srcRect t="21275" r="30760" b="29240"/>
          <a:stretch>
            <a:fillRect/>
          </a:stretch>
        </p:blipFill>
        <p:spPr bwMode="auto">
          <a:xfrm>
            <a:off x="971600" y="3839855"/>
            <a:ext cx="3168030" cy="30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5"/>
          <p:cNvGrpSpPr>
            <a:grpSpLocks/>
          </p:cNvGrpSpPr>
          <p:nvPr/>
        </p:nvGrpSpPr>
        <p:grpSpPr bwMode="auto">
          <a:xfrm>
            <a:off x="4286248" y="857232"/>
            <a:ext cx="4857752" cy="6027756"/>
            <a:chOff x="4572000" y="1187253"/>
            <a:chExt cx="4572000" cy="5697124"/>
          </a:xfrm>
        </p:grpSpPr>
        <p:pic>
          <p:nvPicPr>
            <p:cNvPr id="20486" name="Picture 2" descr="C:\Users\bitte ändern\Desktop\P1020439.JPG"/>
            <p:cNvPicPr>
              <a:picLocks noChangeAspect="1" noChangeArrowheads="1"/>
            </p:cNvPicPr>
            <p:nvPr/>
          </p:nvPicPr>
          <p:blipFill>
            <a:blip r:embed="rId4" cstate="print"/>
            <a:srcRect l="16977" r="22836"/>
            <a:stretch>
              <a:fillRect/>
            </a:stretch>
          </p:blipFill>
          <p:spPr bwMode="auto">
            <a:xfrm>
              <a:off x="4572000" y="1187253"/>
              <a:ext cx="4572000" cy="569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487" name="AutoShape 12"/>
            <p:cNvCxnSpPr>
              <a:cxnSpLocks noChangeShapeType="1"/>
              <a:stCxn id="20489" idx="2"/>
            </p:cNvCxnSpPr>
            <p:nvPr/>
          </p:nvCxnSpPr>
          <p:spPr bwMode="auto">
            <a:xfrm>
              <a:off x="6264188" y="3222268"/>
              <a:ext cx="36004" cy="494764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20488" name="AutoShape 12"/>
            <p:cNvCxnSpPr>
              <a:cxnSpLocks noChangeShapeType="1"/>
            </p:cNvCxnSpPr>
            <p:nvPr/>
          </p:nvCxnSpPr>
          <p:spPr bwMode="auto">
            <a:xfrm>
              <a:off x="6588224" y="3140968"/>
              <a:ext cx="936104" cy="432048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20489" name="Textfeld 7"/>
            <p:cNvSpPr txBox="1">
              <a:spLocks noChangeArrowheads="1"/>
            </p:cNvSpPr>
            <p:nvPr/>
          </p:nvSpPr>
          <p:spPr bwMode="auto">
            <a:xfrm>
              <a:off x="5796136" y="2852936"/>
              <a:ext cx="93610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/>
                <a:t>Umluft</a:t>
              </a:r>
            </a:p>
          </p:txBody>
        </p:sp>
      </p:grp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 Umbau und Untersuchungen Prallreaktor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398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 </a:t>
            </a:r>
            <a:r>
              <a:rPr lang="de-DE" dirty="0"/>
              <a:t>Umbau und Untersuchungen Prallreaktor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cs typeface="Arial" charset="0"/>
              </a:rPr>
              <a:t>Untersuchung verschiedener landwirtschaftlicher Reststoffe und Rohstoffe</a:t>
            </a:r>
          </a:p>
          <a:p>
            <a:pPr lvl="1"/>
            <a:r>
              <a:rPr lang="de-DE" dirty="0"/>
              <a:t>Hauptsubstrate: Getreidestroh, Getreide-GPS und Pferdemist</a:t>
            </a:r>
          </a:p>
          <a:p>
            <a:pPr lvl="1"/>
            <a:r>
              <a:rPr lang="de-DE" dirty="0"/>
              <a:t>Weitere Substrate: Maisstroh, verschiedene Zwischenfrüchte, verschiedene Getreide-GPS, Blühpflanzen, evtl. Wasserzugabe</a:t>
            </a:r>
          </a:p>
          <a:p>
            <a:r>
              <a:rPr lang="de-DE" dirty="0" smtClean="0">
                <a:cs typeface="Arial" charset="0"/>
              </a:rPr>
              <a:t>Aktuell: Versuche mit Stroh bei unterschiedlichen Siebgrößen, Rotorbauarten und Umdrehungszahlen</a:t>
            </a:r>
          </a:p>
          <a:p>
            <a:r>
              <a:rPr lang="de-DE" dirty="0" smtClean="0"/>
              <a:t>Biogaspotenzialbestimmung im Batch-Test</a:t>
            </a:r>
          </a:p>
        </p:txBody>
      </p:sp>
    </p:spTree>
    <p:extLst>
      <p:ext uri="{BB962C8B-B14F-4D97-AF65-F5344CB8AC3E}">
        <p14:creationId xmlns:p14="http://schemas.microsoft.com/office/powerpoint/2010/main" val="37212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 </a:t>
            </a:r>
            <a:r>
              <a:rPr lang="de-DE" dirty="0"/>
              <a:t>Umbau und Untersuchungen Prallreaktor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X:\# Allgemeines für Mitarbeiter\Labor\kontinuierliche Versuche\Bilder\IMG_6709.JPG"/>
          <p:cNvPicPr>
            <a:picLocks noChangeAspect="1" noChangeArrowheads="1"/>
          </p:cNvPicPr>
          <p:nvPr/>
        </p:nvPicPr>
        <p:blipFill>
          <a:blip r:embed="rId3" cstate="print"/>
          <a:srcRect l="15234" t="2667" r="2739" b="9299"/>
          <a:stretch>
            <a:fillRect/>
          </a:stretch>
        </p:blipFill>
        <p:spPr bwMode="auto">
          <a:xfrm rot="5400000">
            <a:off x="3751014" y="1465015"/>
            <a:ext cx="5976000" cy="4809971"/>
          </a:xfrm>
          <a:prstGeom prst="rect">
            <a:avLst/>
          </a:prstGeom>
          <a:noFill/>
        </p:spPr>
      </p:pic>
      <p:pic>
        <p:nvPicPr>
          <p:cNvPr id="5" name="Picture 4" descr="Z:\Baumkoetter, Daniel\aktuelle Aufgaben\Re2alko - Butanol\08 Projektbearbeitung\2010-03-12 Fotos Vergärungsanlage\IMG_37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85828"/>
            <a:ext cx="4360480" cy="59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0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 </a:t>
            </a:r>
            <a:r>
              <a:rPr lang="de-DE" dirty="0"/>
              <a:t>Umbau und Untersuchungen Prallreaktor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Diagram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79651"/>
              </p:ext>
            </p:extLst>
          </p:nvPr>
        </p:nvGraphicFramePr>
        <p:xfrm>
          <a:off x="0" y="692696"/>
          <a:ext cx="9144000" cy="589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092280" y="177616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bis zu 20 % Mehrertrag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917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 </a:t>
            </a:r>
            <a:r>
              <a:rPr lang="de-DE" dirty="0"/>
              <a:t>Umbau und Untersuchungen Prallreaktor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Weitere Untersuchungsmethoden:</a:t>
            </a:r>
          </a:p>
          <a:p>
            <a:pPr lvl="1"/>
            <a:r>
              <a:rPr lang="de-DE" dirty="0" smtClean="0">
                <a:cs typeface="Arial" charset="0"/>
              </a:rPr>
              <a:t>Bestimmung Zerkleinerungsgrad durch Siebanalyse</a:t>
            </a:r>
          </a:p>
          <a:p>
            <a:pPr lvl="1"/>
            <a:r>
              <a:rPr lang="de-DE" dirty="0" smtClean="0">
                <a:cs typeface="Arial" charset="0"/>
              </a:rPr>
              <a:t>Optische Auswertung der Schwimm- und Sinkschichten im Batch-Test</a:t>
            </a:r>
          </a:p>
        </p:txBody>
      </p:sp>
      <p:pic>
        <p:nvPicPr>
          <p:cNvPr id="4" name="Picture 2" descr="T:\Baumkoetter, Daniel\aktuelle Aufgaben\Promotion\08 Projektbearbeitung\Fotos\2013-04-03 Eudiometer Versuche Stroh\Versuchsende Sink und Schwimmschichten\IMG_04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9"/>
          <a:stretch/>
        </p:blipFill>
        <p:spPr bwMode="auto">
          <a:xfrm>
            <a:off x="0" y="3076726"/>
            <a:ext cx="4752000" cy="301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:\Baumkoetter, Daniel\aktuelle Aufgaben\Promotion\08 Projektbearbeitung\Fotos\2013-04-03 Eudiometer Versuche Stroh\Versuchsende Sink und Schwimmschichten\IMG_04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" r="7778" b="11209"/>
          <a:stretch/>
        </p:blipFill>
        <p:spPr bwMode="auto">
          <a:xfrm>
            <a:off x="4752000" y="3072047"/>
            <a:ext cx="4392000" cy="30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71600" y="4512207"/>
            <a:ext cx="93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3 mm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99792" y="4512207"/>
            <a:ext cx="93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5</a:t>
            </a:r>
            <a:r>
              <a:rPr lang="de-DE" sz="2000" b="1" dirty="0" smtClean="0">
                <a:solidFill>
                  <a:schemeClr val="bg1"/>
                </a:solidFill>
              </a:rPr>
              <a:t> mm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4008" y="4512207"/>
            <a:ext cx="9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10 mm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00192" y="4512207"/>
            <a:ext cx="9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15 mm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028384" y="4512207"/>
            <a:ext cx="9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20 mm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 Umbau und Untersuchungen Prallreaktor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Optische Untersuchung</a:t>
            </a:r>
            <a:endParaRPr lang="de-DE" dirty="0"/>
          </a:p>
        </p:txBody>
      </p:sp>
      <p:pic>
        <p:nvPicPr>
          <p:cNvPr id="1026" name="Picture 2" descr="C:\Users\Daniel\Desktop\Weizenstroh Lu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45"/>
          <a:stretch/>
        </p:blipFill>
        <p:spPr bwMode="auto">
          <a:xfrm>
            <a:off x="162347" y="2060848"/>
            <a:ext cx="73039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2346" y="5381699"/>
            <a:ext cx="7303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Stroh unbehandelt (20-fache Vergrößerung) / Stroh geprallt (40-fache Vergrößerung)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46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 Enzymatische Vorbehandlung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Enzymatischer Aufschluss von Substraten zur Steigerung des Biogasertrages und Beschleunigung des Abbaus</a:t>
            </a:r>
          </a:p>
          <a:p>
            <a:r>
              <a:rPr lang="de-DE" dirty="0" smtClean="0"/>
              <a:t>Wirkprinzip: Spaltung </a:t>
            </a:r>
            <a:r>
              <a:rPr lang="de-DE" dirty="0" err="1" smtClean="0"/>
              <a:t>langkettiger</a:t>
            </a:r>
            <a:r>
              <a:rPr lang="de-DE" dirty="0" smtClean="0"/>
              <a:t> </a:t>
            </a:r>
            <a:r>
              <a:rPr lang="de-DE" dirty="0" err="1" smtClean="0"/>
              <a:t>Cellulosemoleküle</a:t>
            </a:r>
            <a:r>
              <a:rPr lang="de-DE" dirty="0" smtClean="0"/>
              <a:t> in kurzkettige Stärke- und Zuckermoleküle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Untersuchungen zur Wirksamkeit der Enzyme und Auswahl erfolgsversprechender Enzyme anhand verschiedener Substrate</a:t>
            </a:r>
          </a:p>
        </p:txBody>
      </p:sp>
      <p:grpSp>
        <p:nvGrpSpPr>
          <p:cNvPr id="40" name="Gruppieren 39"/>
          <p:cNvGrpSpPr/>
          <p:nvPr/>
        </p:nvGrpSpPr>
        <p:grpSpPr>
          <a:xfrm>
            <a:off x="892171" y="3429000"/>
            <a:ext cx="5613015" cy="1592735"/>
            <a:chOff x="931704" y="4320541"/>
            <a:chExt cx="5613015" cy="1592735"/>
          </a:xfrm>
        </p:grpSpPr>
        <p:sp>
          <p:nvSpPr>
            <p:cNvPr id="8" name="Ellipse 7"/>
            <p:cNvSpPr/>
            <p:nvPr/>
          </p:nvSpPr>
          <p:spPr bwMode="auto">
            <a:xfrm>
              <a:off x="3013648" y="5229200"/>
              <a:ext cx="1043558" cy="684076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9" name="Sechseck 8"/>
            <p:cNvSpPr/>
            <p:nvPr/>
          </p:nvSpPr>
          <p:spPr bwMode="auto">
            <a:xfrm flipH="1">
              <a:off x="3085656" y="5024239"/>
              <a:ext cx="432048" cy="396044"/>
            </a:xfrm>
            <a:prstGeom prst="hexagon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0" name="Sechseck 9"/>
            <p:cNvSpPr/>
            <p:nvPr/>
          </p:nvSpPr>
          <p:spPr bwMode="auto">
            <a:xfrm flipH="1">
              <a:off x="3553150" y="5024239"/>
              <a:ext cx="432048" cy="396044"/>
            </a:xfrm>
            <a:prstGeom prst="hexagon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 flipH="1">
              <a:off x="3380234" y="5132251"/>
              <a:ext cx="274940" cy="18002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4921302" y="5229200"/>
              <a:ext cx="1043558" cy="684076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3" name="Sechseck 12"/>
            <p:cNvSpPr/>
            <p:nvPr/>
          </p:nvSpPr>
          <p:spPr bwMode="auto">
            <a:xfrm flipH="1">
              <a:off x="4993310" y="5024239"/>
              <a:ext cx="432048" cy="396044"/>
            </a:xfrm>
            <a:prstGeom prst="hexagon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4" name="Sechseck 13"/>
            <p:cNvSpPr/>
            <p:nvPr/>
          </p:nvSpPr>
          <p:spPr bwMode="auto">
            <a:xfrm flipH="1">
              <a:off x="5460804" y="5024239"/>
              <a:ext cx="432048" cy="396044"/>
            </a:xfrm>
            <a:prstGeom prst="hexagon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 flipH="1">
              <a:off x="5287888" y="5132251"/>
              <a:ext cx="274940" cy="1800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1075720" y="5229200"/>
              <a:ext cx="1043558" cy="684076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7" name="Sechseck 16"/>
            <p:cNvSpPr/>
            <p:nvPr/>
          </p:nvSpPr>
          <p:spPr bwMode="auto">
            <a:xfrm flipH="1">
              <a:off x="1147728" y="5024239"/>
              <a:ext cx="432048" cy="396044"/>
            </a:xfrm>
            <a:prstGeom prst="hexagon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8" name="Sechseck 17"/>
            <p:cNvSpPr/>
            <p:nvPr/>
          </p:nvSpPr>
          <p:spPr bwMode="auto">
            <a:xfrm flipH="1">
              <a:off x="1615222" y="5024239"/>
              <a:ext cx="432048" cy="396044"/>
            </a:xfrm>
            <a:prstGeom prst="hexagon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 flipH="1">
              <a:off x="1442306" y="5132251"/>
              <a:ext cx="274940" cy="1800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20" name="Sechseck 19"/>
            <p:cNvSpPr/>
            <p:nvPr/>
          </p:nvSpPr>
          <p:spPr bwMode="auto">
            <a:xfrm flipH="1">
              <a:off x="931704" y="4629454"/>
              <a:ext cx="432048" cy="396044"/>
            </a:xfrm>
            <a:prstGeom prst="hexagon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21" name="Sechseck 20"/>
            <p:cNvSpPr/>
            <p:nvPr/>
          </p:nvSpPr>
          <p:spPr bwMode="auto">
            <a:xfrm flipH="1">
              <a:off x="1399198" y="4629454"/>
              <a:ext cx="432048" cy="396044"/>
            </a:xfrm>
            <a:prstGeom prst="hexagon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 flipH="1">
              <a:off x="1226282" y="4737466"/>
              <a:ext cx="274940" cy="18002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23" name="Sechseck 22"/>
            <p:cNvSpPr/>
            <p:nvPr/>
          </p:nvSpPr>
          <p:spPr bwMode="auto">
            <a:xfrm flipH="1">
              <a:off x="5416552" y="4638793"/>
              <a:ext cx="432048" cy="396044"/>
            </a:xfrm>
            <a:prstGeom prst="hexagon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24" name="Sechseck 23"/>
            <p:cNvSpPr/>
            <p:nvPr/>
          </p:nvSpPr>
          <p:spPr bwMode="auto">
            <a:xfrm flipH="1">
              <a:off x="6112671" y="4638793"/>
              <a:ext cx="432048" cy="396044"/>
            </a:xfrm>
            <a:prstGeom prst="hexagon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28" name="Pfeil nach rechts 27"/>
            <p:cNvSpPr/>
            <p:nvPr/>
          </p:nvSpPr>
          <p:spPr bwMode="auto">
            <a:xfrm>
              <a:off x="2296311" y="5463238"/>
              <a:ext cx="576000" cy="216000"/>
            </a:xfrm>
            <a:prstGeom prst="rightArrow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29" name="Pfeil nach rechts 28"/>
            <p:cNvSpPr/>
            <p:nvPr/>
          </p:nvSpPr>
          <p:spPr bwMode="auto">
            <a:xfrm>
              <a:off x="4201286" y="5463238"/>
              <a:ext cx="576000" cy="216000"/>
            </a:xfrm>
            <a:prstGeom prst="rightArrow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rtlCol="0" anchor="ctr">
              <a:spAutoFit/>
            </a:bodyPr>
            <a:lstStyle/>
            <a:p>
              <a:pPr marL="183340" indent="-183340" algn="ctr" defTabSz="945271"/>
              <a:endParaRPr lang="de-DE" sz="1700" b="1" dirty="0">
                <a:latin typeface="Arial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237459" y="546323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Enzym</a:t>
              </a:r>
              <a:endParaRPr lang="de-DE" sz="1400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083041" y="546323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Enzym</a:t>
              </a:r>
              <a:endParaRPr lang="de-DE" sz="1400" dirty="0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3175387" y="5463238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Enzym</a:t>
              </a:r>
              <a:endParaRPr lang="de-DE" sz="1400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931704" y="4320541"/>
              <a:ext cx="899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Substrat</a:t>
              </a:r>
              <a:endParaRPr lang="de-DE" sz="1400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5416552" y="4331016"/>
              <a:ext cx="1128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Produkte</a:t>
              </a:r>
              <a:endParaRPr lang="de-DE" sz="1400" dirty="0"/>
            </a:p>
          </p:txBody>
        </p:sp>
        <p:cxnSp>
          <p:nvCxnSpPr>
            <p:cNvPr id="36" name="Gerade Verbindung mit Pfeil 35"/>
            <p:cNvCxnSpPr/>
            <p:nvPr/>
          </p:nvCxnSpPr>
          <p:spPr>
            <a:xfrm>
              <a:off x="1363776" y="5063865"/>
              <a:ext cx="216000" cy="216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flipV="1">
              <a:off x="5676828" y="5063865"/>
              <a:ext cx="216024" cy="216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83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  Enzymatische Vorbehandlung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Messung </a:t>
            </a:r>
            <a:r>
              <a:rPr lang="de-DE" dirty="0" smtClean="0"/>
              <a:t>der Anzahl „offener Enden“ bzw. </a:t>
            </a:r>
            <a:r>
              <a:rPr lang="de-DE" dirty="0" err="1" smtClean="0"/>
              <a:t>Aldehydgruppen</a:t>
            </a:r>
            <a:r>
              <a:rPr lang="de-DE" dirty="0" smtClean="0"/>
              <a:t> im Makromolekül</a:t>
            </a:r>
          </a:p>
          <a:p>
            <a:r>
              <a:rPr lang="de-DE" dirty="0"/>
              <a:t>Untersuchung auf Hemmstoffe</a:t>
            </a:r>
          </a:p>
          <a:p>
            <a:r>
              <a:rPr lang="de-DE" dirty="0" smtClean="0"/>
              <a:t>Bestimmung </a:t>
            </a:r>
            <a:r>
              <a:rPr lang="de-DE" dirty="0"/>
              <a:t>der Biogaspotenziale der ausgewählten enzymatisch aufgeschlossenen Substrate</a:t>
            </a:r>
          </a:p>
          <a:p>
            <a:pPr marL="0" indent="0">
              <a:buNone/>
            </a:pPr>
            <a:r>
              <a:rPr lang="de-DE" b="1" dirty="0" smtClean="0"/>
              <a:t>Erste Ergebnisse</a:t>
            </a:r>
          </a:p>
          <a:p>
            <a:r>
              <a:rPr lang="de-DE" dirty="0" err="1" smtClean="0"/>
              <a:t>Cellolytische</a:t>
            </a:r>
            <a:r>
              <a:rPr lang="de-DE" dirty="0" smtClean="0"/>
              <a:t> Enzyme haben eine positive Wirkung auf die Bildung offener Enden</a:t>
            </a:r>
          </a:p>
          <a:p>
            <a:r>
              <a:rPr lang="de-DE" dirty="0" smtClean="0"/>
              <a:t>Kombination verschiedener Enzyme lieferte bisher die vielversprechendsten Ergebnisse für Stroh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3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lain"/>
            </a:pPr>
            <a:r>
              <a:rPr lang="de-DE" dirty="0" smtClean="0"/>
              <a:t>Einleitung</a:t>
            </a:r>
          </a:p>
          <a:p>
            <a:pPr marL="457200" indent="-457200">
              <a:buAutoNum type="arabicPlain"/>
            </a:pPr>
            <a:r>
              <a:rPr lang="de-DE" dirty="0" smtClean="0"/>
              <a:t>Aufbau </a:t>
            </a:r>
            <a:r>
              <a:rPr lang="de-DE" dirty="0"/>
              <a:t>Prallreaktor</a:t>
            </a:r>
          </a:p>
          <a:p>
            <a:pPr marL="457200" indent="-457200">
              <a:buAutoNum type="arabicPlain"/>
            </a:pPr>
            <a:r>
              <a:rPr lang="de-DE" dirty="0" smtClean="0"/>
              <a:t>Vorversuche Prallreaktor</a:t>
            </a:r>
          </a:p>
          <a:p>
            <a:pPr marL="457200" indent="-457200">
              <a:buAutoNum type="arabicPlain"/>
            </a:pPr>
            <a:r>
              <a:rPr lang="de-DE" dirty="0" smtClean="0"/>
              <a:t>Umbau und Untersuchungen Prallreaktor</a:t>
            </a:r>
          </a:p>
          <a:p>
            <a:pPr marL="457200" indent="-457200">
              <a:buFont typeface="Arial" pitchFamily="34" charset="0"/>
              <a:buAutoNum type="arabicPlain"/>
            </a:pPr>
            <a:r>
              <a:rPr lang="de-DE" dirty="0"/>
              <a:t>Enzymatische Vorbehandlung</a:t>
            </a:r>
          </a:p>
          <a:p>
            <a:pPr marL="457200" indent="-457200">
              <a:buAutoNum type="arabicPlain"/>
            </a:pPr>
            <a:r>
              <a:rPr lang="de-DE" dirty="0" smtClean="0"/>
              <a:t>Ausblick</a:t>
            </a:r>
          </a:p>
          <a:p>
            <a:pPr marL="457200" indent="-457200">
              <a:buAutoNum type="arabicPlain"/>
            </a:pPr>
            <a:r>
              <a:rPr lang="de-DE" dirty="0" smtClean="0"/>
              <a:t>Fazit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0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  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Versuche mit verschiedenen Substraten zur Ermittlung der jeweiligen optimalen Einstellungen beim Prallreaktor hinsichtlich Stromverbrauch und Biogasmehrertrag</a:t>
            </a:r>
          </a:p>
          <a:p>
            <a:r>
              <a:rPr lang="de-DE" dirty="0" smtClean="0"/>
              <a:t>Weiterführung der Versuche zur Ermittlung geeigneter Enzyme zur Vorbehandlung verschiedener Substrate</a:t>
            </a:r>
          </a:p>
          <a:p>
            <a:r>
              <a:rPr lang="de-DE" dirty="0" smtClean="0"/>
              <a:t>Versuche zur Ermittlung der optimalen Kombination von mechanischer und enzymatischer Vorbehandlung für verschiedene Substrate</a:t>
            </a:r>
          </a:p>
          <a:p>
            <a:r>
              <a:rPr lang="de-DE" dirty="0" smtClean="0"/>
              <a:t>Überprüfung der Biogaserträge aus den Batch-Versuchen in Kontinuierlich betriebenen Fermentern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91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  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1357298"/>
            <a:ext cx="7358114" cy="5096038"/>
          </a:xfrm>
        </p:spPr>
        <p:txBody>
          <a:bodyPr>
            <a:normAutofit/>
          </a:bodyPr>
          <a:lstStyle/>
          <a:p>
            <a:r>
              <a:rPr lang="de-DE" dirty="0" smtClean="0">
                <a:cs typeface="Arial" charset="0"/>
              </a:rPr>
              <a:t>Der Prallreaktor ist grundsätzlich für verschiedene Substrate geeignet und kann den Methangasertrag erhöhen</a:t>
            </a:r>
          </a:p>
          <a:p>
            <a:r>
              <a:rPr lang="de-DE" dirty="0" smtClean="0">
                <a:cs typeface="Arial" charset="0"/>
              </a:rPr>
              <a:t>Es besteht bei den meisten Substraten ein großes Potenzial</a:t>
            </a:r>
          </a:p>
          <a:p>
            <a:pPr lvl="1"/>
            <a:r>
              <a:rPr lang="de-DE" dirty="0" smtClean="0">
                <a:cs typeface="Arial" charset="0"/>
              </a:rPr>
              <a:t>Beispiel Stroh: </a:t>
            </a:r>
            <a:r>
              <a:rPr lang="de-DE" dirty="0"/>
              <a:t>Biogasmehrertrag von bis zu 20 % </a:t>
            </a:r>
            <a:r>
              <a:rPr lang="de-DE" dirty="0" smtClean="0"/>
              <a:t>möglich</a:t>
            </a:r>
            <a:endParaRPr lang="de-DE" dirty="0" smtClean="0">
              <a:cs typeface="Arial" charset="0"/>
            </a:endParaRPr>
          </a:p>
          <a:p>
            <a:r>
              <a:rPr lang="de-DE" dirty="0" smtClean="0">
                <a:cs typeface="Arial" charset="0"/>
              </a:rPr>
              <a:t>Bestehendes Optimierungspotenzial hinsichtlich des optimalen Betriebspunktes für verschiedene Substrate</a:t>
            </a:r>
          </a:p>
          <a:p>
            <a:r>
              <a:rPr lang="de-DE" dirty="0" smtClean="0">
                <a:cs typeface="Arial" charset="0"/>
              </a:rPr>
              <a:t>Kombination verschiedener Enzymsysteme ergaben die bisher besten Ergebnisse bei der Vorbehandlung </a:t>
            </a:r>
          </a:p>
        </p:txBody>
      </p:sp>
    </p:spTree>
    <p:extLst>
      <p:ext uri="{BB962C8B-B14F-4D97-AF65-F5344CB8AC3E}">
        <p14:creationId xmlns:p14="http://schemas.microsoft.com/office/powerpoint/2010/main" val="42519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4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  Einleitung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1357298"/>
            <a:ext cx="7309476" cy="5096038"/>
          </a:xfrm>
        </p:spPr>
        <p:txBody>
          <a:bodyPr>
            <a:normAutofit lnSpcReduction="10000"/>
          </a:bodyPr>
          <a:lstStyle/>
          <a:p>
            <a:r>
              <a:rPr lang="de-DE" dirty="0">
                <a:cs typeface="Arial" charset="0"/>
              </a:rPr>
              <a:t>Erhöhung des Einsatzes lignocellulosehaltiger Substrate bei der Biogasproduktion</a:t>
            </a:r>
          </a:p>
          <a:p>
            <a:r>
              <a:rPr lang="de-DE" dirty="0" smtClean="0">
                <a:cs typeface="Arial" charset="0"/>
              </a:rPr>
              <a:t>Veränderte Anforderungen an die Vorbehandlung bei der Verwendung lignocellulosehaltiger Substrate in einer Biogasanlage</a:t>
            </a:r>
          </a:p>
          <a:p>
            <a:r>
              <a:rPr lang="de-DE" dirty="0" smtClean="0">
                <a:cs typeface="Arial" charset="0"/>
              </a:rPr>
              <a:t>Vorbehandlung </a:t>
            </a:r>
            <a:r>
              <a:rPr lang="de-DE" dirty="0">
                <a:cs typeface="Arial" charset="0"/>
              </a:rPr>
              <a:t>landwirtschaftlicher Reststoffe und Rohstoffe zur Verbesserung des biologischen Abbaus und Steigerung der </a:t>
            </a:r>
            <a:r>
              <a:rPr lang="de-DE" dirty="0" smtClean="0">
                <a:cs typeface="Arial" charset="0"/>
              </a:rPr>
              <a:t>Gasausbeute</a:t>
            </a:r>
          </a:p>
          <a:p>
            <a:pPr marL="0" indent="0">
              <a:buNone/>
            </a:pPr>
            <a:r>
              <a:rPr lang="de-DE" b="1" dirty="0" smtClean="0">
                <a:cs typeface="Arial" charset="0"/>
              </a:rPr>
              <a:t>Inhalt</a:t>
            </a:r>
            <a:endParaRPr lang="de-DE" b="1" dirty="0">
              <a:cs typeface="Arial" charset="0"/>
            </a:endParaRPr>
          </a:p>
          <a:p>
            <a:r>
              <a:rPr lang="de-DE" dirty="0">
                <a:cs typeface="Arial" charset="0"/>
              </a:rPr>
              <a:t>Untersuchung des mechanischen Aufschlusses verschiedener Substrate mit Prallreaktor</a:t>
            </a:r>
          </a:p>
          <a:p>
            <a:r>
              <a:rPr lang="de-DE" dirty="0" smtClean="0">
                <a:cs typeface="Arial" charset="0"/>
              </a:rPr>
              <a:t>Untersuchung der enzymatischen Vorbehandlung und der Kombination mit mechanischer Zerkleinerung</a:t>
            </a:r>
            <a:endParaRPr 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  Einleitung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1357298"/>
            <a:ext cx="7381484" cy="5096038"/>
          </a:xfrm>
        </p:spPr>
        <p:txBody>
          <a:bodyPr>
            <a:normAutofit/>
          </a:bodyPr>
          <a:lstStyle/>
          <a:p>
            <a:r>
              <a:rPr lang="de-DE" dirty="0">
                <a:cs typeface="Arial" charset="0"/>
              </a:rPr>
              <a:t>Vergleichende Analysen zur Ermittlung der </a:t>
            </a:r>
            <a:r>
              <a:rPr lang="de-DE" dirty="0" smtClean="0">
                <a:cs typeface="Arial" charset="0"/>
              </a:rPr>
              <a:t>Betriebskosten </a:t>
            </a:r>
            <a:r>
              <a:rPr lang="de-DE" dirty="0">
                <a:cs typeface="Arial" charset="0"/>
              </a:rPr>
              <a:t>und des wirtschaftlichen Nutzens </a:t>
            </a:r>
            <a:r>
              <a:rPr lang="de-DE" dirty="0" smtClean="0">
                <a:cs typeface="Arial" charset="0"/>
              </a:rPr>
              <a:t>der mechanischen und enzymatischen Aufschlussverfahren</a:t>
            </a:r>
            <a:endParaRPr lang="de-DE" dirty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de-DE" b="1" dirty="0" smtClean="0">
                <a:cs typeface="Arial" charset="0"/>
              </a:rPr>
              <a:t>Ziel der Untersuchungen</a:t>
            </a:r>
          </a:p>
          <a:p>
            <a:r>
              <a:rPr lang="de-DE" dirty="0" smtClean="0">
                <a:cs typeface="Arial" charset="0"/>
              </a:rPr>
              <a:t>Optimale Kombination der Vorbehandlungsverfahren zur effizienten Ausnutzung unterschiedliche Substrate</a:t>
            </a:r>
          </a:p>
          <a:p>
            <a:pPr lvl="1"/>
            <a:r>
              <a:rPr lang="de-DE" dirty="0" smtClean="0">
                <a:cs typeface="Arial" charset="0"/>
              </a:rPr>
              <a:t>Hoher Biogasertrag</a:t>
            </a:r>
          </a:p>
          <a:p>
            <a:pPr lvl="1"/>
            <a:r>
              <a:rPr lang="de-DE" dirty="0" smtClean="0">
                <a:cs typeface="Arial" charset="0"/>
              </a:rPr>
              <a:t>Geringer Energie- und Kostenaufwand</a:t>
            </a:r>
          </a:p>
          <a:p>
            <a:r>
              <a:rPr lang="de-DE" dirty="0" smtClean="0">
                <a:cs typeface="Arial" charset="0"/>
              </a:rPr>
              <a:t>Verbesserung der Wirtschaftlichkeit beim Einsatz lignocellulosehaltiger Substrate </a:t>
            </a:r>
          </a:p>
        </p:txBody>
      </p:sp>
    </p:spTree>
    <p:extLst>
      <p:ext uri="{BB962C8B-B14F-4D97-AF65-F5344CB8AC3E}">
        <p14:creationId xmlns:p14="http://schemas.microsoft.com/office/powerpoint/2010/main" val="189626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de-DE" dirty="0" smtClean="0"/>
              <a:t>2  </a:t>
            </a:r>
            <a:r>
              <a:rPr lang="de-DE" dirty="0"/>
              <a:t>Aufbau Prallreaktor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Mechanische Zerkleinerung durch Prall</a:t>
            </a:r>
          </a:p>
          <a:p>
            <a:r>
              <a:rPr lang="de-DE" dirty="0" smtClean="0"/>
              <a:t>Prinzip: mehrfache Prallbeanspruchung bei hohen Umdrehungszahlen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Zerfaserung</a:t>
            </a:r>
            <a:endParaRPr lang="de-DE" dirty="0" smtClean="0"/>
          </a:p>
          <a:p>
            <a:r>
              <a:rPr lang="de-DE" dirty="0" smtClean="0"/>
              <a:t>Zentrales Bauteil: mit hoher Geschwindigkeit drehender Rotor</a:t>
            </a:r>
          </a:p>
          <a:p>
            <a:r>
              <a:rPr lang="de-DE" dirty="0" smtClean="0"/>
              <a:t>Gestaltung:</a:t>
            </a:r>
          </a:p>
          <a:p>
            <a:pPr lvl="1"/>
            <a:r>
              <a:rPr lang="de-DE" dirty="0" smtClean="0"/>
              <a:t>Prallorgane: Leisten, Platten,</a:t>
            </a:r>
            <a:br>
              <a:rPr lang="de-DE" dirty="0" smtClean="0"/>
            </a:br>
            <a:r>
              <a:rPr lang="de-DE" dirty="0" smtClean="0"/>
              <a:t>Hämmer, Stifte, Ketten</a:t>
            </a:r>
          </a:p>
          <a:p>
            <a:pPr lvl="1"/>
            <a:r>
              <a:rPr lang="de-DE" dirty="0" smtClean="0"/>
              <a:t>Mahlraum: Einbauten, </a:t>
            </a:r>
            <a:br>
              <a:rPr lang="de-DE" dirty="0" smtClean="0"/>
            </a:br>
            <a:r>
              <a:rPr lang="de-DE" dirty="0" smtClean="0"/>
              <a:t>Geometrie</a:t>
            </a:r>
          </a:p>
          <a:p>
            <a:pPr lvl="1"/>
            <a:r>
              <a:rPr lang="de-DE" dirty="0" smtClean="0"/>
              <a:t>Ausschleusung über Sieb </a:t>
            </a:r>
            <a:br>
              <a:rPr lang="de-DE" dirty="0" smtClean="0"/>
            </a:br>
            <a:r>
              <a:rPr lang="de-DE" dirty="0" smtClean="0"/>
              <a:t>oder Auswurfklappe</a:t>
            </a:r>
          </a:p>
          <a:p>
            <a:pPr lvl="1"/>
            <a:r>
              <a:rPr lang="de-DE" dirty="0" smtClean="0"/>
              <a:t>Zugabe von Wasser möglich</a:t>
            </a:r>
            <a:endParaRPr lang="de-DE" dirty="0"/>
          </a:p>
        </p:txBody>
      </p:sp>
      <p:pic>
        <p:nvPicPr>
          <p:cNvPr id="4" name="Grafik 3" descr="C:\Users\bitte ändern\Desktop\Schema Prallmüh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56858"/>
            <a:ext cx="5076056" cy="3268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 Aufbau Prallreaktor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Abmessungen: 1.000 x 800 x 1.500 (</a:t>
            </a:r>
            <a:r>
              <a:rPr lang="de-DE" dirty="0" err="1" smtClean="0">
                <a:cs typeface="Arial" charset="0"/>
              </a:rPr>
              <a:t>LxBxH</a:t>
            </a:r>
            <a:r>
              <a:rPr lang="de-DE" dirty="0" smtClean="0">
                <a:cs typeface="Arial" charset="0"/>
              </a:rPr>
              <a:t> - mm)</a:t>
            </a:r>
          </a:p>
          <a:p>
            <a:pPr>
              <a:spcBef>
                <a:spcPct val="0"/>
              </a:spcBef>
            </a:pPr>
            <a:r>
              <a:rPr lang="de-DE" dirty="0" smtClean="0">
                <a:cs typeface="Arial" charset="0"/>
              </a:rPr>
              <a:t>Gewicht: 1,5 t</a:t>
            </a:r>
          </a:p>
          <a:p>
            <a:pPr>
              <a:spcBef>
                <a:spcPct val="0"/>
              </a:spcBef>
            </a:pPr>
            <a:r>
              <a:rPr lang="de-DE" dirty="0" smtClean="0">
                <a:cs typeface="Arial" charset="0"/>
              </a:rPr>
              <a:t>Antriebsleistung: 5,5 kW</a:t>
            </a:r>
            <a:r>
              <a:rPr lang="de-DE" baseline="-25000" dirty="0" smtClean="0">
                <a:cs typeface="Arial" charset="0"/>
              </a:rPr>
              <a:t>el</a:t>
            </a:r>
          </a:p>
          <a:p>
            <a:r>
              <a:rPr lang="de-DE" dirty="0" smtClean="0">
                <a:cs typeface="Arial" charset="0"/>
              </a:rPr>
              <a:t>Einstellungen</a:t>
            </a:r>
          </a:p>
          <a:p>
            <a:pPr lvl="1"/>
            <a:r>
              <a:rPr lang="de-DE" dirty="0" smtClean="0">
                <a:cs typeface="Arial" charset="0"/>
              </a:rPr>
              <a:t>Siebgrößen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(bisher: 3, 5, 10, 15, 20 mm)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evtl. weitere</a:t>
            </a:r>
          </a:p>
          <a:p>
            <a:pPr lvl="1"/>
            <a:r>
              <a:rPr lang="de-DE" dirty="0" smtClean="0">
                <a:cs typeface="Arial" charset="0"/>
              </a:rPr>
              <a:t>Batchbetrieb über Auswurfklappe</a:t>
            </a:r>
          </a:p>
          <a:p>
            <a:pPr lvl="1"/>
            <a:r>
              <a:rPr lang="de-DE" dirty="0" smtClean="0">
                <a:cs typeface="Arial" charset="0"/>
              </a:rPr>
              <a:t>Drehzahl (0 bis 3.500 U/min)</a:t>
            </a:r>
          </a:p>
          <a:p>
            <a:pPr lvl="1"/>
            <a:r>
              <a:rPr lang="de-DE" dirty="0" smtClean="0">
                <a:cs typeface="Arial" charset="0"/>
              </a:rPr>
              <a:t>Abstand  und Anstellwinkel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der Prallelemente zu Siebplatten</a:t>
            </a:r>
          </a:p>
        </p:txBody>
      </p:sp>
      <p:grpSp>
        <p:nvGrpSpPr>
          <p:cNvPr id="4" name="Gruppieren 12"/>
          <p:cNvGrpSpPr>
            <a:grpSpLocks noChangeAspect="1"/>
          </p:cNvGrpSpPr>
          <p:nvPr/>
        </p:nvGrpSpPr>
        <p:grpSpPr bwMode="auto">
          <a:xfrm>
            <a:off x="4545672" y="2500307"/>
            <a:ext cx="4598329" cy="3449644"/>
            <a:chOff x="4544802" y="2211953"/>
            <a:chExt cx="4599198" cy="3449296"/>
          </a:xfrm>
        </p:grpSpPr>
        <p:pic>
          <p:nvPicPr>
            <p:cNvPr id="5" name="Picture 3" descr="C:\Users\bitte ändern\Desktop\P102035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4802" y="2211953"/>
              <a:ext cx="4599198" cy="344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AutoShape 12"/>
            <p:cNvCxnSpPr>
              <a:cxnSpLocks noChangeShapeType="1"/>
            </p:cNvCxnSpPr>
            <p:nvPr/>
          </p:nvCxnSpPr>
          <p:spPr bwMode="auto">
            <a:xfrm rot="10800000">
              <a:off x="7357743" y="4212015"/>
              <a:ext cx="598633" cy="585138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7" name="Textfeld 18"/>
            <p:cNvSpPr txBox="1">
              <a:spLocks noChangeArrowheads="1"/>
            </p:cNvSpPr>
            <p:nvPr/>
          </p:nvSpPr>
          <p:spPr bwMode="auto">
            <a:xfrm>
              <a:off x="7956376" y="4715852"/>
              <a:ext cx="1115616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dirty="0"/>
                <a:t>Rotor</a:t>
              </a:r>
            </a:p>
          </p:txBody>
        </p:sp>
        <p:cxnSp>
          <p:nvCxnSpPr>
            <p:cNvPr id="8" name="AutoShape 12"/>
            <p:cNvCxnSpPr>
              <a:cxnSpLocks noChangeShapeType="1"/>
            </p:cNvCxnSpPr>
            <p:nvPr/>
          </p:nvCxnSpPr>
          <p:spPr bwMode="auto">
            <a:xfrm flipH="1">
              <a:off x="6214519" y="2640537"/>
              <a:ext cx="432048" cy="504056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9" name="AutoShape 12"/>
            <p:cNvCxnSpPr>
              <a:cxnSpLocks noChangeShapeType="1"/>
            </p:cNvCxnSpPr>
            <p:nvPr/>
          </p:nvCxnSpPr>
          <p:spPr bwMode="auto">
            <a:xfrm rot="5400000" flipH="1" flipV="1">
              <a:off x="5248741" y="4613416"/>
              <a:ext cx="938470" cy="135669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10" name="Textfeld 24"/>
            <p:cNvSpPr txBox="1">
              <a:spLocks noChangeArrowheads="1"/>
            </p:cNvSpPr>
            <p:nvPr/>
          </p:nvSpPr>
          <p:spPr bwMode="auto">
            <a:xfrm>
              <a:off x="4714038" y="5069184"/>
              <a:ext cx="151216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/>
                <a:t>Prallelement</a:t>
              </a:r>
            </a:p>
          </p:txBody>
        </p:sp>
        <p:cxnSp>
          <p:nvCxnSpPr>
            <p:cNvPr id="11" name="AutoShape 12"/>
            <p:cNvCxnSpPr>
              <a:cxnSpLocks noChangeShapeType="1"/>
            </p:cNvCxnSpPr>
            <p:nvPr/>
          </p:nvCxnSpPr>
          <p:spPr bwMode="auto">
            <a:xfrm>
              <a:off x="6929034" y="2640537"/>
              <a:ext cx="72008" cy="494764"/>
            </a:xfrm>
            <a:prstGeom prst="straightConnector1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sp>
          <p:nvSpPr>
            <p:cNvPr id="12" name="Textfeld 23"/>
            <p:cNvSpPr txBox="1">
              <a:spLocks noChangeArrowheads="1"/>
            </p:cNvSpPr>
            <p:nvPr/>
          </p:nvSpPr>
          <p:spPr bwMode="auto">
            <a:xfrm>
              <a:off x="6143068" y="2354814"/>
              <a:ext cx="144016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dirty="0"/>
                <a:t>Siebplatten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2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6" name="Picture 2" descr="X:\Baumkoetter, Daniel\aktuelle Aufgaben\Promotion\09 Projektunterlagen\Projektarbeit Johannes Glaßmeyer\Photos sortiert\P1020344.JPG"/>
          <p:cNvPicPr>
            <a:picLocks noChangeAspect="1" noChangeArrowheads="1"/>
          </p:cNvPicPr>
          <p:nvPr/>
        </p:nvPicPr>
        <p:blipFill>
          <a:blip r:embed="rId3" cstate="print"/>
          <a:srcRect l="6737" t="9529" r="10585" b="7342"/>
          <a:stretch>
            <a:fillRect/>
          </a:stretch>
        </p:blipFill>
        <p:spPr bwMode="auto">
          <a:xfrm>
            <a:off x="1" y="1893083"/>
            <a:ext cx="4073729" cy="307183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  Aufbau Prallreaktor</a:t>
            </a:r>
            <a:endParaRPr lang="de-DE" dirty="0"/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4" cstate="print"/>
          <a:srcRect l="19144" t="28152" r="23706" b="12050"/>
          <a:stretch>
            <a:fillRect/>
          </a:stretch>
        </p:blipFill>
        <p:spPr bwMode="auto">
          <a:xfrm>
            <a:off x="4016375" y="0"/>
            <a:ext cx="5127625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AutoShape 12"/>
          <p:cNvCxnSpPr>
            <a:cxnSpLocks noChangeShapeType="1"/>
          </p:cNvCxnSpPr>
          <p:nvPr/>
        </p:nvCxnSpPr>
        <p:spPr bwMode="auto">
          <a:xfrm flipH="1">
            <a:off x="6867525" y="333375"/>
            <a:ext cx="504825" cy="358775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7300912" y="34925"/>
            <a:ext cx="18002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Einwurfschacht</a:t>
            </a:r>
          </a:p>
        </p:txBody>
      </p:sp>
      <p:cxnSp>
        <p:nvCxnSpPr>
          <p:cNvPr id="7" name="AutoShape 12"/>
          <p:cNvCxnSpPr>
            <a:cxnSpLocks noChangeShapeType="1"/>
          </p:cNvCxnSpPr>
          <p:nvPr/>
        </p:nvCxnSpPr>
        <p:spPr bwMode="auto">
          <a:xfrm flipH="1" flipV="1">
            <a:off x="7732712" y="1052513"/>
            <a:ext cx="360363" cy="288925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H="1">
            <a:off x="7732712" y="1916113"/>
            <a:ext cx="360363" cy="504825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9" name="Textfeld 18"/>
          <p:cNvSpPr txBox="1">
            <a:spLocks noChangeArrowheads="1"/>
          </p:cNvSpPr>
          <p:nvPr/>
        </p:nvSpPr>
        <p:spPr bwMode="auto">
          <a:xfrm>
            <a:off x="7948612" y="6453188"/>
            <a:ext cx="11160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Austrag</a:t>
            </a:r>
          </a:p>
        </p:txBody>
      </p:sp>
      <p:cxnSp>
        <p:nvCxnSpPr>
          <p:cNvPr id="10" name="AutoShape 12"/>
          <p:cNvCxnSpPr>
            <a:cxnSpLocks noChangeShapeType="1"/>
          </p:cNvCxnSpPr>
          <p:nvPr/>
        </p:nvCxnSpPr>
        <p:spPr bwMode="auto">
          <a:xfrm flipH="1" flipV="1">
            <a:off x="7011987" y="5949950"/>
            <a:ext cx="936625" cy="503238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1" name="AutoShape 12"/>
          <p:cNvCxnSpPr>
            <a:cxnSpLocks noChangeShapeType="1"/>
            <a:stCxn id="13" idx="1"/>
          </p:cNvCxnSpPr>
          <p:nvPr/>
        </p:nvCxnSpPr>
        <p:spPr bwMode="auto">
          <a:xfrm flipH="1" flipV="1">
            <a:off x="6867525" y="3357563"/>
            <a:ext cx="1081087" cy="544512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rot="5400000" flipH="1" flipV="1">
            <a:off x="3843342" y="5005391"/>
            <a:ext cx="1447793" cy="295276"/>
          </a:xfrm>
          <a:prstGeom prst="straightConnector1">
            <a:avLst/>
          </a:prstGeom>
          <a:noFill/>
          <a:ln w="50800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3" name="Textfeld 23"/>
          <p:cNvSpPr txBox="1">
            <a:spLocks noChangeArrowheads="1"/>
          </p:cNvSpPr>
          <p:nvPr/>
        </p:nvSpPr>
        <p:spPr bwMode="auto">
          <a:xfrm>
            <a:off x="7948612" y="3716338"/>
            <a:ext cx="111601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Rotor</a:t>
            </a:r>
          </a:p>
        </p:txBody>
      </p:sp>
      <p:sp>
        <p:nvSpPr>
          <p:cNvPr id="14" name="Textfeld 10"/>
          <p:cNvSpPr txBox="1">
            <a:spLocks noChangeArrowheads="1"/>
          </p:cNvSpPr>
          <p:nvPr/>
        </p:nvSpPr>
        <p:spPr bwMode="auto">
          <a:xfrm>
            <a:off x="7948612" y="1341438"/>
            <a:ext cx="1116013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Absperr-schieber</a:t>
            </a:r>
          </a:p>
        </p:txBody>
      </p:sp>
      <p:sp>
        <p:nvSpPr>
          <p:cNvPr id="15" name="Textfeld 17"/>
          <p:cNvSpPr txBox="1">
            <a:spLocks noChangeArrowheads="1"/>
          </p:cNvSpPr>
          <p:nvPr/>
        </p:nvSpPr>
        <p:spPr bwMode="auto">
          <a:xfrm>
            <a:off x="4059237" y="5732463"/>
            <a:ext cx="1116013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Auswurf-klappe</a:t>
            </a:r>
          </a:p>
        </p:txBody>
      </p:sp>
    </p:spTree>
    <p:extLst>
      <p:ext uri="{BB962C8B-B14F-4D97-AF65-F5344CB8AC3E}">
        <p14:creationId xmlns:p14="http://schemas.microsoft.com/office/powerpoint/2010/main" val="23201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>
              <a:cs typeface="Arial" charset="0"/>
            </a:endParaRPr>
          </a:p>
        </p:txBody>
      </p:sp>
      <p:grpSp>
        <p:nvGrpSpPr>
          <p:cNvPr id="2" name="Gruppieren 21"/>
          <p:cNvGrpSpPr>
            <a:grpSpLocks/>
          </p:cNvGrpSpPr>
          <p:nvPr/>
        </p:nvGrpSpPr>
        <p:grpSpPr bwMode="auto">
          <a:xfrm>
            <a:off x="0" y="824533"/>
            <a:ext cx="9144000" cy="6060456"/>
            <a:chOff x="-1" y="824024"/>
            <a:chExt cx="9143892" cy="6062182"/>
          </a:xfrm>
        </p:grpSpPr>
        <p:pic>
          <p:nvPicPr>
            <p:cNvPr id="16389" name="Grafik 19" descr="IMG_6642.JPG"/>
            <p:cNvPicPr>
              <a:picLocks noChangeAspect="1"/>
            </p:cNvPicPr>
            <p:nvPr/>
          </p:nvPicPr>
          <p:blipFill>
            <a:blip r:embed="rId3" cstate="print"/>
            <a:srcRect l="1962" t="11884" r="16138" b="15723"/>
            <a:stretch>
              <a:fillRect/>
            </a:stretch>
          </p:blipFill>
          <p:spPr bwMode="auto">
            <a:xfrm>
              <a:off x="-1" y="824024"/>
              <a:ext cx="9143892" cy="606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Textfeld 20"/>
            <p:cNvSpPr txBox="1">
              <a:spLocks noChangeArrowheads="1"/>
            </p:cNvSpPr>
            <p:nvPr/>
          </p:nvSpPr>
          <p:spPr bwMode="auto">
            <a:xfrm>
              <a:off x="-1" y="4296579"/>
              <a:ext cx="9143891" cy="2062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8800" dirty="0">
                  <a:solidFill>
                    <a:schemeClr val="bg1"/>
                  </a:solidFill>
                </a:rPr>
                <a:t>Stroh</a:t>
              </a:r>
            </a:p>
            <a:p>
              <a:pPr algn="ctr"/>
              <a:r>
                <a:rPr lang="de-DE" sz="4000" dirty="0" smtClean="0">
                  <a:solidFill>
                    <a:schemeClr val="bg1"/>
                  </a:solidFill>
                </a:rPr>
                <a:t>168 </a:t>
              </a:r>
              <a:r>
                <a:rPr lang="de-DE" sz="4000" dirty="0">
                  <a:solidFill>
                    <a:schemeClr val="bg1"/>
                  </a:solidFill>
                </a:rPr>
                <a:t>l/</a:t>
              </a:r>
              <a:r>
                <a:rPr lang="de-DE" sz="4000" dirty="0" err="1">
                  <a:solidFill>
                    <a:schemeClr val="bg1"/>
                  </a:solidFill>
                </a:rPr>
                <a:t>kg</a:t>
              </a:r>
              <a:r>
                <a:rPr lang="de-DE" sz="4000" baseline="-25000" dirty="0" err="1">
                  <a:solidFill>
                    <a:schemeClr val="bg1"/>
                  </a:solidFill>
                </a:rPr>
                <a:t>oTM</a:t>
              </a:r>
              <a:r>
                <a:rPr lang="de-DE" sz="4000" dirty="0">
                  <a:solidFill>
                    <a:schemeClr val="bg1"/>
                  </a:solidFill>
                </a:rPr>
                <a:t> </a:t>
              </a:r>
              <a:r>
                <a:rPr lang="de-DE" sz="3200" dirty="0" smtClean="0">
                  <a:solidFill>
                    <a:schemeClr val="bg1"/>
                  </a:solidFill>
                </a:rPr>
                <a:t>(31 </a:t>
              </a:r>
              <a:r>
                <a:rPr lang="de-DE" sz="3200" dirty="0">
                  <a:solidFill>
                    <a:schemeClr val="bg1"/>
                  </a:solidFill>
                </a:rPr>
                <a:t>% mehr)</a:t>
              </a:r>
              <a:r>
                <a:rPr lang="de-DE" sz="4000" dirty="0">
                  <a:solidFill>
                    <a:schemeClr val="bg1"/>
                  </a:solidFill>
                </a:rPr>
                <a:t> – </a:t>
              </a:r>
              <a:r>
                <a:rPr lang="de-DE" sz="4000" dirty="0" smtClean="0">
                  <a:solidFill>
                    <a:schemeClr val="bg1"/>
                  </a:solidFill>
                </a:rPr>
                <a:t>128 </a:t>
              </a:r>
              <a:r>
                <a:rPr lang="de-DE" sz="4000" dirty="0">
                  <a:solidFill>
                    <a:schemeClr val="bg1"/>
                  </a:solidFill>
                </a:rPr>
                <a:t>l/</a:t>
              </a:r>
              <a:r>
                <a:rPr lang="de-DE" sz="4000" dirty="0" err="1">
                  <a:solidFill>
                    <a:schemeClr val="bg1"/>
                  </a:solidFill>
                </a:rPr>
                <a:t>kg</a:t>
              </a:r>
              <a:r>
                <a:rPr lang="de-DE" sz="4000" baseline="-25000" dirty="0" err="1">
                  <a:solidFill>
                    <a:schemeClr val="bg1"/>
                  </a:solidFill>
                </a:rPr>
                <a:t>oTM</a:t>
              </a:r>
              <a:endParaRPr lang="de-DE" sz="8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  Vorversuche Prallreaktor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7738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>
              <a:cs typeface="Arial" charset="0"/>
            </a:endParaRPr>
          </a:p>
        </p:txBody>
      </p:sp>
      <p:pic>
        <p:nvPicPr>
          <p:cNvPr id="14340" name="Grafik 3" descr="IMG_6660.JPG"/>
          <p:cNvPicPr>
            <a:picLocks noChangeAspect="1"/>
          </p:cNvPicPr>
          <p:nvPr/>
        </p:nvPicPr>
        <p:blipFill>
          <a:blip r:embed="rId3" cstate="print"/>
          <a:srcRect t="3961" b="9311"/>
          <a:stretch>
            <a:fillRect/>
          </a:stretch>
        </p:blipFill>
        <p:spPr bwMode="auto">
          <a:xfrm>
            <a:off x="0" y="910930"/>
            <a:ext cx="9144000" cy="594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hteck 5"/>
          <p:cNvSpPr>
            <a:spLocks noChangeArrowheads="1"/>
          </p:cNvSpPr>
          <p:nvPr/>
        </p:nvSpPr>
        <p:spPr bwMode="auto">
          <a:xfrm>
            <a:off x="0" y="4437063"/>
            <a:ext cx="9144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8800" dirty="0">
                <a:solidFill>
                  <a:schemeClr val="bg1"/>
                </a:solidFill>
              </a:rPr>
              <a:t>Hafer</a:t>
            </a:r>
          </a:p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312 </a:t>
            </a:r>
            <a:r>
              <a:rPr lang="de-DE" sz="4000" dirty="0">
                <a:solidFill>
                  <a:schemeClr val="bg1"/>
                </a:solidFill>
              </a:rPr>
              <a:t>l/</a:t>
            </a:r>
            <a:r>
              <a:rPr lang="de-DE" sz="4000" dirty="0" err="1">
                <a:solidFill>
                  <a:schemeClr val="bg1"/>
                </a:solidFill>
              </a:rPr>
              <a:t>kg</a:t>
            </a:r>
            <a:r>
              <a:rPr lang="de-DE" sz="4000" baseline="-25000" dirty="0" err="1">
                <a:solidFill>
                  <a:schemeClr val="bg1"/>
                </a:solidFill>
              </a:rPr>
              <a:t>oTM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  <a:r>
              <a:rPr lang="de-DE" sz="3200" dirty="0">
                <a:solidFill>
                  <a:schemeClr val="bg1"/>
                </a:solidFill>
              </a:rPr>
              <a:t>(8 % mehr)</a:t>
            </a:r>
            <a:r>
              <a:rPr lang="de-DE" sz="4000" dirty="0">
                <a:solidFill>
                  <a:schemeClr val="bg1"/>
                </a:solidFill>
              </a:rPr>
              <a:t> – </a:t>
            </a:r>
            <a:r>
              <a:rPr lang="de-DE" sz="4000" dirty="0" smtClean="0">
                <a:solidFill>
                  <a:schemeClr val="bg1"/>
                </a:solidFill>
              </a:rPr>
              <a:t>288 </a:t>
            </a:r>
            <a:r>
              <a:rPr lang="de-DE" sz="4000" dirty="0">
                <a:solidFill>
                  <a:schemeClr val="bg1"/>
                </a:solidFill>
              </a:rPr>
              <a:t>l/</a:t>
            </a:r>
            <a:r>
              <a:rPr lang="de-DE" sz="4000" dirty="0" err="1">
                <a:solidFill>
                  <a:schemeClr val="bg1"/>
                </a:solidFill>
              </a:rPr>
              <a:t>kg</a:t>
            </a:r>
            <a:r>
              <a:rPr lang="de-DE" sz="4000" baseline="-25000" dirty="0" err="1">
                <a:solidFill>
                  <a:schemeClr val="bg1"/>
                </a:solidFill>
              </a:rPr>
              <a:t>oTM</a:t>
            </a:r>
            <a:r>
              <a:rPr lang="de-DE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 </a:t>
            </a:r>
            <a:r>
              <a:rPr lang="de-DE" dirty="0"/>
              <a:t>Vorversuche Prallreaktor</a:t>
            </a:r>
          </a:p>
        </p:txBody>
      </p:sp>
    </p:spTree>
    <p:extLst>
      <p:ext uri="{BB962C8B-B14F-4D97-AF65-F5344CB8AC3E}">
        <p14:creationId xmlns:p14="http://schemas.microsoft.com/office/powerpoint/2010/main" val="180656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lIns="0" tIns="0" rIns="0" bIns="0" anchor="ctr">
        <a:spAutoFit/>
      </a:bodyPr>
      <a:lstStyle>
        <a:defPPr marL="183340" indent="-183340" defTabSz="945271">
          <a:defRPr sz="1700" b="1" dirty="0">
            <a:latin typeface="Arial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Bildschirmpräsentation (4:3)</PresentationFormat>
  <Paragraphs>141</Paragraphs>
  <Slides>22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Larissa-Design</vt:lpstr>
      <vt:lpstr>Mechanische und enzymatische Vorbehandlung von organischen Reststoffen zur Optimierung der Gasausbeute</vt:lpstr>
      <vt:lpstr>Gliederung</vt:lpstr>
      <vt:lpstr>1  Einleitung</vt:lpstr>
      <vt:lpstr>1  Einleitung</vt:lpstr>
      <vt:lpstr>2  Aufbau Prallreaktor</vt:lpstr>
      <vt:lpstr>2  Aufbau Prallreaktor</vt:lpstr>
      <vt:lpstr>2  Aufbau Prallreaktor</vt:lpstr>
      <vt:lpstr>3  Vorversuche Prallreaktor</vt:lpstr>
      <vt:lpstr>3  Vorversuche Prallreaktor</vt:lpstr>
      <vt:lpstr>3  Vorversuche Prallreaktor</vt:lpstr>
      <vt:lpstr>3  Vorversuche Prallreaktor</vt:lpstr>
      <vt:lpstr>4  Umbau und Untersuchungen Prallreaktor</vt:lpstr>
      <vt:lpstr>4  Umbau und Untersuchungen Prallreaktor</vt:lpstr>
      <vt:lpstr>4  Umbau und Untersuchungen Prallreaktor</vt:lpstr>
      <vt:lpstr>4  Umbau und Untersuchungen Prallreaktor</vt:lpstr>
      <vt:lpstr>4  Umbau und Untersuchungen Prallreaktor</vt:lpstr>
      <vt:lpstr>4  Umbau und Untersuchungen Prallreaktor</vt:lpstr>
      <vt:lpstr>5  Enzymatische Vorbehandlung</vt:lpstr>
      <vt:lpstr>5  Enzymatische Vorbehandlung</vt:lpstr>
      <vt:lpstr>6  Ausblick</vt:lpstr>
      <vt:lpstr>7  Fazit</vt:lpstr>
      <vt:lpstr>PowerPoint-Präsentation</vt:lpstr>
    </vt:vector>
  </TitlesOfParts>
  <Company>FH-Münster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Team</dc:creator>
  <cp:lastModifiedBy>Daniel</cp:lastModifiedBy>
  <cp:revision>220</cp:revision>
  <dcterms:created xsi:type="dcterms:W3CDTF">2009-10-19T16:07:01Z</dcterms:created>
  <dcterms:modified xsi:type="dcterms:W3CDTF">2013-11-26T16:39:36Z</dcterms:modified>
</cp:coreProperties>
</file>